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6" r:id="rId3"/>
    <p:sldId id="258" r:id="rId4"/>
    <p:sldId id="261" r:id="rId5"/>
    <p:sldId id="260" r:id="rId6"/>
    <p:sldId id="262" r:id="rId7"/>
    <p:sldId id="259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90" r:id="rId16"/>
    <p:sldId id="291" r:id="rId17"/>
    <p:sldId id="272" r:id="rId18"/>
    <p:sldId id="289" r:id="rId19"/>
    <p:sldId id="274" r:id="rId20"/>
    <p:sldId id="292" r:id="rId21"/>
    <p:sldId id="275" r:id="rId22"/>
    <p:sldId id="307" r:id="rId23"/>
    <p:sldId id="309" r:id="rId24"/>
    <p:sldId id="257" r:id="rId25"/>
    <p:sldId id="308" r:id="rId26"/>
    <p:sldId id="288" r:id="rId27"/>
    <p:sldId id="293" r:id="rId28"/>
    <p:sldId id="294" r:id="rId29"/>
    <p:sldId id="296" r:id="rId30"/>
    <p:sldId id="298" r:id="rId31"/>
    <p:sldId id="280" r:id="rId32"/>
    <p:sldId id="299" r:id="rId33"/>
    <p:sldId id="282" r:id="rId34"/>
    <p:sldId id="283" r:id="rId35"/>
    <p:sldId id="284" r:id="rId36"/>
    <p:sldId id="285" r:id="rId37"/>
    <p:sldId id="286" r:id="rId38"/>
    <p:sldId id="302" r:id="rId39"/>
    <p:sldId id="287" r:id="rId40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397C358-83A7-4DDB-B47A-DD7A2024947F}">
          <p14:sldIdLst>
            <p14:sldId id="305"/>
            <p14:sldId id="256"/>
            <p14:sldId id="258"/>
            <p14:sldId id="261"/>
            <p14:sldId id="260"/>
            <p14:sldId id="262"/>
            <p14:sldId id="259"/>
            <p14:sldId id="263"/>
            <p14:sldId id="265"/>
            <p14:sldId id="267"/>
            <p14:sldId id="268"/>
            <p14:sldId id="269"/>
            <p14:sldId id="270"/>
            <p14:sldId id="271"/>
            <p14:sldId id="290"/>
            <p14:sldId id="291"/>
          </p14:sldIdLst>
        </p14:section>
        <p14:section name="Sekcja bez tytułu" id="{786C2639-7C63-4752-BE20-DF3BE81203F1}">
          <p14:sldIdLst>
            <p14:sldId id="272"/>
            <p14:sldId id="289"/>
            <p14:sldId id="274"/>
            <p14:sldId id="292"/>
            <p14:sldId id="275"/>
            <p14:sldId id="307"/>
            <p14:sldId id="309"/>
            <p14:sldId id="257"/>
            <p14:sldId id="308"/>
            <p14:sldId id="288"/>
            <p14:sldId id="293"/>
            <p14:sldId id="294"/>
            <p14:sldId id="296"/>
            <p14:sldId id="298"/>
            <p14:sldId id="280"/>
            <p14:sldId id="299"/>
            <p14:sldId id="282"/>
            <p14:sldId id="283"/>
            <p14:sldId id="284"/>
            <p14:sldId id="285"/>
            <p14:sldId id="286"/>
            <p14:sldId id="302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D8B"/>
    <a:srgbClr val="3D8D7A"/>
    <a:srgbClr val="95D153"/>
    <a:srgbClr val="3C8E61"/>
    <a:srgbClr val="4D7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1F594-AF47-46CA-A8E5-ED48E9DFF0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F99B2F6-0F2D-40B0-8FBF-1D0426AEC6BF}">
      <dgm:prSet phldrT="[Tekst]" custT="1"/>
      <dgm:spPr/>
      <dgm:t>
        <a:bodyPr/>
        <a:lstStyle/>
        <a:p>
          <a:pPr algn="just"/>
          <a:r>
            <a:rPr lang="pl-PL" sz="1800" b="1" dirty="0">
              <a:latin typeface="Arial" panose="020B0604020202020204" pitchFamily="34" charset="0"/>
              <a:cs typeface="Arial" panose="020B0604020202020204" pitchFamily="34" charset="0"/>
            </a:rPr>
            <a:t>bardzo wysokiej jakości środowisko przyrodnicze (podstawą</a:t>
          </a:r>
          <a:r>
            <a:rPr lang="pl-PL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800" b="1" dirty="0">
              <a:latin typeface="Arial" panose="020B0604020202020204" pitchFamily="34" charset="0"/>
              <a:cs typeface="Arial" panose="020B0604020202020204" pitchFamily="34" charset="0"/>
            </a:rPr>
            <a:t>najdłuższego przeciętnego wieku życia w Polsce):</a:t>
          </a:r>
          <a:endParaRPr lang="pl-PL" sz="1800" dirty="0"/>
        </a:p>
      </dgm:t>
    </dgm:pt>
    <dgm:pt modelId="{99D48F94-BC6A-40AB-9212-0E5C9AD5A3A1}" type="sibTrans" cxnId="{CDC15CF1-0E36-4E22-8458-48EB17FBFD2F}">
      <dgm:prSet/>
      <dgm:spPr/>
      <dgm:t>
        <a:bodyPr/>
        <a:lstStyle/>
        <a:p>
          <a:endParaRPr lang="pl-PL"/>
        </a:p>
      </dgm:t>
    </dgm:pt>
    <dgm:pt modelId="{274F6D40-5457-42F2-AA74-CD7DF6EE43B7}" type="parTrans" cxnId="{CDC15CF1-0E36-4E22-8458-48EB17FBFD2F}">
      <dgm:prSet/>
      <dgm:spPr/>
      <dgm:t>
        <a:bodyPr/>
        <a:lstStyle/>
        <a:p>
          <a:endParaRPr lang="pl-PL"/>
        </a:p>
      </dgm:t>
    </dgm:pt>
    <dgm:pt modelId="{4A116778-E78F-4185-BB9F-3F1063011D42}" type="pres">
      <dgm:prSet presAssocID="{6EA1F594-AF47-46CA-A8E5-ED48E9DFF0B0}" presName="linear" presStyleCnt="0">
        <dgm:presLayoutVars>
          <dgm:animLvl val="lvl"/>
          <dgm:resizeHandles val="exact"/>
        </dgm:presLayoutVars>
      </dgm:prSet>
      <dgm:spPr/>
    </dgm:pt>
    <dgm:pt modelId="{C47B479E-D358-420D-AD98-9C1158C336A1}" type="pres">
      <dgm:prSet presAssocID="{9F99B2F6-0F2D-40B0-8FBF-1D0426AEC6BF}" presName="parentText" presStyleLbl="node1" presStyleIdx="0" presStyleCnt="1" custScaleY="65140" custLinFactY="-100000" custLinFactNeighborY="-126840">
        <dgm:presLayoutVars>
          <dgm:chMax val="0"/>
          <dgm:bulletEnabled val="1"/>
        </dgm:presLayoutVars>
      </dgm:prSet>
      <dgm:spPr/>
    </dgm:pt>
  </dgm:ptLst>
  <dgm:cxnLst>
    <dgm:cxn modelId="{166EAB0E-80F2-4648-A8D5-A86C73C0D019}" type="presOf" srcId="{6EA1F594-AF47-46CA-A8E5-ED48E9DFF0B0}" destId="{4A116778-E78F-4185-BB9F-3F1063011D42}" srcOrd="0" destOrd="0" presId="urn:microsoft.com/office/officeart/2005/8/layout/vList2"/>
    <dgm:cxn modelId="{44EDAEC8-55F3-4597-B75D-480AD47F30F9}" type="presOf" srcId="{9F99B2F6-0F2D-40B0-8FBF-1D0426AEC6BF}" destId="{C47B479E-D358-420D-AD98-9C1158C336A1}" srcOrd="0" destOrd="0" presId="urn:microsoft.com/office/officeart/2005/8/layout/vList2"/>
    <dgm:cxn modelId="{CDC15CF1-0E36-4E22-8458-48EB17FBFD2F}" srcId="{6EA1F594-AF47-46CA-A8E5-ED48E9DFF0B0}" destId="{9F99B2F6-0F2D-40B0-8FBF-1D0426AEC6BF}" srcOrd="0" destOrd="0" parTransId="{274F6D40-5457-42F2-AA74-CD7DF6EE43B7}" sibTransId="{99D48F94-BC6A-40AB-9212-0E5C9AD5A3A1}"/>
    <dgm:cxn modelId="{D5F6DFBD-1A7D-4DA2-A334-65121491D665}" type="presParOf" srcId="{4A116778-E78F-4185-BB9F-3F1063011D42}" destId="{C47B479E-D358-420D-AD98-9C1158C336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2F5977-CD50-43F6-AD47-E8BAF26DFBDA}" type="doc">
      <dgm:prSet loTypeId="urn:microsoft.com/office/officeart/2005/8/layout/vList3#7" loCatId="list" qsTypeId="urn:microsoft.com/office/officeart/2005/8/quickstyle/simple1" qsCatId="simple" csTypeId="urn:microsoft.com/office/officeart/2005/8/colors/accent1_2" csCatId="accent1" phldr="1"/>
      <dgm:spPr/>
    </dgm:pt>
    <dgm:pt modelId="{944CAA97-C4F7-448D-B688-990FF7D10482}">
      <dgm:prSet phldrT="[Tekst]" custT="1"/>
      <dgm:spPr/>
      <dgm:t>
        <a:bodyPr/>
        <a:lstStyle/>
        <a:p>
          <a:pPr algn="just"/>
          <a:r>
            <a:rPr lang="pl-PL" sz="1400" u="none" dirty="0">
              <a:latin typeface="Arial" panose="020B0604020202020204" pitchFamily="34" charset="0"/>
              <a:cs typeface="Arial" panose="020B0604020202020204" pitchFamily="34" charset="0"/>
            </a:rPr>
            <a:t>nauka, badania i szkolnictwo wyższe </a:t>
          </a:r>
        </a:p>
        <a:p>
          <a:pPr algn="just"/>
          <a:r>
            <a:rPr lang="pl-PL" sz="1400" u="none" dirty="0">
              <a:latin typeface="Arial" panose="020B0604020202020204" pitchFamily="34" charset="0"/>
              <a:cs typeface="Arial" panose="020B0604020202020204" pitchFamily="34" charset="0"/>
            </a:rPr>
            <a:t>(wysoko wykwalifikowane kadry);</a:t>
          </a:r>
          <a:endParaRPr lang="pl-PL" sz="1400" u="none" dirty="0"/>
        </a:p>
      </dgm:t>
    </dgm:pt>
    <dgm:pt modelId="{969FF472-5D30-42F2-9519-DCB75BC70C50}" type="parTrans" cxnId="{E562DB34-144D-46E0-81EF-75DAF390BDB9}">
      <dgm:prSet/>
      <dgm:spPr/>
      <dgm:t>
        <a:bodyPr/>
        <a:lstStyle/>
        <a:p>
          <a:endParaRPr lang="pl-PL" u="none"/>
        </a:p>
      </dgm:t>
    </dgm:pt>
    <dgm:pt modelId="{4D6F5075-434B-4DF1-B196-06DC103C8DB3}" type="sibTrans" cxnId="{E562DB34-144D-46E0-81EF-75DAF390BDB9}">
      <dgm:prSet/>
      <dgm:spPr/>
      <dgm:t>
        <a:bodyPr/>
        <a:lstStyle/>
        <a:p>
          <a:endParaRPr lang="pl-PL" u="none"/>
        </a:p>
      </dgm:t>
    </dgm:pt>
    <dgm:pt modelId="{E8E8BD13-F2C1-47B1-B2FC-D30AB821789B}">
      <dgm:prSet custT="1"/>
      <dgm:spPr/>
      <dgm:t>
        <a:bodyPr/>
        <a:lstStyle/>
        <a:p>
          <a:pPr algn="just"/>
          <a:r>
            <a:rPr lang="pl-PL" sz="1400" u="none" dirty="0">
              <a:latin typeface="Arial" panose="020B0604020202020204" pitchFamily="34" charset="0"/>
              <a:cs typeface="Arial" panose="020B0604020202020204" pitchFamily="34" charset="0"/>
            </a:rPr>
            <a:t>inteligentne specjalizacje województwa; </a:t>
          </a:r>
        </a:p>
      </dgm:t>
    </dgm:pt>
    <dgm:pt modelId="{91FA7763-F113-447B-88D3-45C8D7F17471}" type="parTrans" cxnId="{6D590E32-2A77-4AE8-AA3F-2D881AADFBA3}">
      <dgm:prSet/>
      <dgm:spPr/>
      <dgm:t>
        <a:bodyPr/>
        <a:lstStyle/>
        <a:p>
          <a:endParaRPr lang="pl-PL" u="none"/>
        </a:p>
      </dgm:t>
    </dgm:pt>
    <dgm:pt modelId="{F507C5E3-5002-4F9B-A019-D93E12B09B76}" type="sibTrans" cxnId="{6D590E32-2A77-4AE8-AA3F-2D881AADFBA3}">
      <dgm:prSet/>
      <dgm:spPr/>
      <dgm:t>
        <a:bodyPr/>
        <a:lstStyle/>
        <a:p>
          <a:endParaRPr lang="pl-PL" u="none"/>
        </a:p>
      </dgm:t>
    </dgm:pt>
    <dgm:pt modelId="{F2855A4B-2027-42CA-B947-77325AB166C3}">
      <dgm:prSet custT="1"/>
      <dgm:spPr/>
      <dgm:t>
        <a:bodyPr/>
        <a:lstStyle/>
        <a:p>
          <a:pPr algn="just"/>
          <a:r>
            <a:rPr lang="pl-PL" sz="1400" u="none" dirty="0">
              <a:latin typeface="Arial" panose="020B0604020202020204" pitchFamily="34" charset="0"/>
              <a:cs typeface="Arial" panose="020B0604020202020204" pitchFamily="34" charset="0"/>
            </a:rPr>
            <a:t>innowacje i nowoczesne technologie </a:t>
          </a:r>
        </a:p>
        <a:p>
          <a:pPr algn="just"/>
          <a:r>
            <a:rPr lang="pl-PL" sz="1400" u="none" dirty="0">
              <a:latin typeface="Arial" panose="020B0604020202020204" pitchFamily="34" charset="0"/>
              <a:cs typeface="Arial" panose="020B0604020202020204" pitchFamily="34" charset="0"/>
            </a:rPr>
            <a:t>(w tym w rolnictwie);</a:t>
          </a:r>
        </a:p>
      </dgm:t>
    </dgm:pt>
    <dgm:pt modelId="{CE271430-3736-4DA5-931B-E791349DBDA9}" type="parTrans" cxnId="{7E5BEFDD-EA28-426B-B6EA-CF8E97CDED1D}">
      <dgm:prSet/>
      <dgm:spPr/>
      <dgm:t>
        <a:bodyPr/>
        <a:lstStyle/>
        <a:p>
          <a:endParaRPr lang="pl-PL" u="none"/>
        </a:p>
      </dgm:t>
    </dgm:pt>
    <dgm:pt modelId="{D6EB625D-E429-4168-AC9F-916716E1AA69}" type="sibTrans" cxnId="{7E5BEFDD-EA28-426B-B6EA-CF8E97CDED1D}">
      <dgm:prSet/>
      <dgm:spPr/>
      <dgm:t>
        <a:bodyPr/>
        <a:lstStyle/>
        <a:p>
          <a:endParaRPr lang="pl-PL" u="none"/>
        </a:p>
      </dgm:t>
    </dgm:pt>
    <dgm:pt modelId="{F7B5E660-9303-4132-AB77-EDE722C0F0AD}">
      <dgm:prSet custT="1"/>
      <dgm:spPr/>
      <dgm:t>
        <a:bodyPr/>
        <a:lstStyle/>
        <a:p>
          <a:pPr algn="just"/>
          <a:r>
            <a:rPr lang="pl-PL" sz="1400" u="none" dirty="0">
              <a:latin typeface="Arial" panose="020B0604020202020204" pitchFamily="34" charset="0"/>
              <a:cs typeface="Arial" panose="020B0604020202020204" pitchFamily="34" charset="0"/>
            </a:rPr>
            <a:t>gospodarka cyrkularna</a:t>
          </a:r>
          <a:endParaRPr lang="pl-PL" sz="180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666D07-A23A-4360-91E2-6C6A725931EB}" type="parTrans" cxnId="{33CFB4A2-329A-4760-BA0D-6D772C1BD76F}">
      <dgm:prSet/>
      <dgm:spPr/>
      <dgm:t>
        <a:bodyPr/>
        <a:lstStyle/>
        <a:p>
          <a:endParaRPr lang="pl-PL" u="none"/>
        </a:p>
      </dgm:t>
    </dgm:pt>
    <dgm:pt modelId="{32A7A587-7CDB-4B8C-BAF4-CB401673F584}" type="sibTrans" cxnId="{33CFB4A2-329A-4760-BA0D-6D772C1BD76F}">
      <dgm:prSet/>
      <dgm:spPr/>
      <dgm:t>
        <a:bodyPr/>
        <a:lstStyle/>
        <a:p>
          <a:endParaRPr lang="pl-PL" u="none"/>
        </a:p>
      </dgm:t>
    </dgm:pt>
    <dgm:pt modelId="{F8F31ED8-6753-49CB-86FF-CC6D4E6EDDF8}" type="pres">
      <dgm:prSet presAssocID="{B02F5977-CD50-43F6-AD47-E8BAF26DFBDA}" presName="linearFlow" presStyleCnt="0">
        <dgm:presLayoutVars>
          <dgm:dir/>
          <dgm:resizeHandles val="exact"/>
        </dgm:presLayoutVars>
      </dgm:prSet>
      <dgm:spPr/>
    </dgm:pt>
    <dgm:pt modelId="{447768C6-0AB4-49DC-9BF2-353004A3B4B1}" type="pres">
      <dgm:prSet presAssocID="{944CAA97-C4F7-448D-B688-990FF7D10482}" presName="composite" presStyleCnt="0"/>
      <dgm:spPr/>
    </dgm:pt>
    <dgm:pt modelId="{42315A59-B502-4CF0-A9F0-292343387E69}" type="pres">
      <dgm:prSet presAssocID="{944CAA97-C4F7-448D-B688-990FF7D10482}" presName="imgShp" presStyleLbl="fgImgPlace1" presStyleIdx="0" presStyleCnt="4"/>
      <dgm:spPr/>
    </dgm:pt>
    <dgm:pt modelId="{8BD903C2-C6A8-4B06-8FDB-87A021E9861C}" type="pres">
      <dgm:prSet presAssocID="{944CAA97-C4F7-448D-B688-990FF7D10482}" presName="txShp" presStyleLbl="node1" presStyleIdx="0" presStyleCnt="4">
        <dgm:presLayoutVars>
          <dgm:bulletEnabled val="1"/>
        </dgm:presLayoutVars>
      </dgm:prSet>
      <dgm:spPr/>
    </dgm:pt>
    <dgm:pt modelId="{D015734A-B9E7-4E36-99F1-CB7CF22F1F09}" type="pres">
      <dgm:prSet presAssocID="{4D6F5075-434B-4DF1-B196-06DC103C8DB3}" presName="spacing" presStyleCnt="0"/>
      <dgm:spPr/>
    </dgm:pt>
    <dgm:pt modelId="{9C50827E-5378-4E71-A58E-D2080007B7A1}" type="pres">
      <dgm:prSet presAssocID="{E8E8BD13-F2C1-47B1-B2FC-D30AB821789B}" presName="composite" presStyleCnt="0"/>
      <dgm:spPr/>
    </dgm:pt>
    <dgm:pt modelId="{3918CD87-E3E1-4A6C-81EF-FBA9F3DE9E50}" type="pres">
      <dgm:prSet presAssocID="{E8E8BD13-F2C1-47B1-B2FC-D30AB821789B}" presName="imgShp" presStyleLbl="fgImgPlace1" presStyleIdx="1" presStyleCnt="4"/>
      <dgm:spPr/>
    </dgm:pt>
    <dgm:pt modelId="{556C64FF-D30B-4CBC-B056-51163B678287}" type="pres">
      <dgm:prSet presAssocID="{E8E8BD13-F2C1-47B1-B2FC-D30AB821789B}" presName="txShp" presStyleLbl="node1" presStyleIdx="1" presStyleCnt="4">
        <dgm:presLayoutVars>
          <dgm:bulletEnabled val="1"/>
        </dgm:presLayoutVars>
      </dgm:prSet>
      <dgm:spPr/>
    </dgm:pt>
    <dgm:pt modelId="{393A0187-8347-46B5-A90B-C21F1B2B3A22}" type="pres">
      <dgm:prSet presAssocID="{F507C5E3-5002-4F9B-A019-D93E12B09B76}" presName="spacing" presStyleCnt="0"/>
      <dgm:spPr/>
    </dgm:pt>
    <dgm:pt modelId="{A923AA36-A607-4C7B-AF1B-B1FDDACA915C}" type="pres">
      <dgm:prSet presAssocID="{F2855A4B-2027-42CA-B947-77325AB166C3}" presName="composite" presStyleCnt="0"/>
      <dgm:spPr/>
    </dgm:pt>
    <dgm:pt modelId="{E31AF9A7-153D-41E2-9F24-90F6F5328878}" type="pres">
      <dgm:prSet presAssocID="{F2855A4B-2027-42CA-B947-77325AB166C3}" presName="imgShp" presStyleLbl="fgImgPlace1" presStyleIdx="2" presStyleCnt="4"/>
      <dgm:spPr/>
    </dgm:pt>
    <dgm:pt modelId="{CBA84F7D-1207-44EA-B48B-F85A0C38FBFA}" type="pres">
      <dgm:prSet presAssocID="{F2855A4B-2027-42CA-B947-77325AB166C3}" presName="txShp" presStyleLbl="node1" presStyleIdx="2" presStyleCnt="4">
        <dgm:presLayoutVars>
          <dgm:bulletEnabled val="1"/>
        </dgm:presLayoutVars>
      </dgm:prSet>
      <dgm:spPr/>
    </dgm:pt>
    <dgm:pt modelId="{02D6B040-3A87-4EFD-9322-8FAF2D2A1E58}" type="pres">
      <dgm:prSet presAssocID="{D6EB625D-E429-4168-AC9F-916716E1AA69}" presName="spacing" presStyleCnt="0"/>
      <dgm:spPr/>
    </dgm:pt>
    <dgm:pt modelId="{8385C01D-880A-4EDB-B6E7-89C8DE776C90}" type="pres">
      <dgm:prSet presAssocID="{F7B5E660-9303-4132-AB77-EDE722C0F0AD}" presName="composite" presStyleCnt="0"/>
      <dgm:spPr/>
    </dgm:pt>
    <dgm:pt modelId="{B41CBF6A-A90B-489D-BFC9-54BB75DC3D21}" type="pres">
      <dgm:prSet presAssocID="{F7B5E660-9303-4132-AB77-EDE722C0F0AD}" presName="imgShp" presStyleLbl="fgImgPlace1" presStyleIdx="3" presStyleCnt="4"/>
      <dgm:spPr/>
    </dgm:pt>
    <dgm:pt modelId="{2EA35F37-1311-4F7D-8FD0-2AA41D2E0480}" type="pres">
      <dgm:prSet presAssocID="{F7B5E660-9303-4132-AB77-EDE722C0F0AD}" presName="txShp" presStyleLbl="node1" presStyleIdx="3" presStyleCnt="4" custLinFactNeighborX="473" custLinFactNeighborY="-2261">
        <dgm:presLayoutVars>
          <dgm:bulletEnabled val="1"/>
        </dgm:presLayoutVars>
      </dgm:prSet>
      <dgm:spPr/>
    </dgm:pt>
  </dgm:ptLst>
  <dgm:cxnLst>
    <dgm:cxn modelId="{57559D2F-0544-4DB4-9FC3-10EF9DEEECE4}" type="presOf" srcId="{F2855A4B-2027-42CA-B947-77325AB166C3}" destId="{CBA84F7D-1207-44EA-B48B-F85A0C38FBFA}" srcOrd="0" destOrd="0" presId="urn:microsoft.com/office/officeart/2005/8/layout/vList3#7"/>
    <dgm:cxn modelId="{6D590E32-2A77-4AE8-AA3F-2D881AADFBA3}" srcId="{B02F5977-CD50-43F6-AD47-E8BAF26DFBDA}" destId="{E8E8BD13-F2C1-47B1-B2FC-D30AB821789B}" srcOrd="1" destOrd="0" parTransId="{91FA7763-F113-447B-88D3-45C8D7F17471}" sibTransId="{F507C5E3-5002-4F9B-A019-D93E12B09B76}"/>
    <dgm:cxn modelId="{40B41C32-6632-4623-BF20-713C493FF324}" type="presOf" srcId="{F7B5E660-9303-4132-AB77-EDE722C0F0AD}" destId="{2EA35F37-1311-4F7D-8FD0-2AA41D2E0480}" srcOrd="0" destOrd="0" presId="urn:microsoft.com/office/officeart/2005/8/layout/vList3#7"/>
    <dgm:cxn modelId="{E562DB34-144D-46E0-81EF-75DAF390BDB9}" srcId="{B02F5977-CD50-43F6-AD47-E8BAF26DFBDA}" destId="{944CAA97-C4F7-448D-B688-990FF7D10482}" srcOrd="0" destOrd="0" parTransId="{969FF472-5D30-42F2-9519-DCB75BC70C50}" sibTransId="{4D6F5075-434B-4DF1-B196-06DC103C8DB3}"/>
    <dgm:cxn modelId="{BEE9B360-AE37-4E96-8F10-C9D8FC905646}" type="presOf" srcId="{B02F5977-CD50-43F6-AD47-E8BAF26DFBDA}" destId="{F8F31ED8-6753-49CB-86FF-CC6D4E6EDDF8}" srcOrd="0" destOrd="0" presId="urn:microsoft.com/office/officeart/2005/8/layout/vList3#7"/>
    <dgm:cxn modelId="{33CFB4A2-329A-4760-BA0D-6D772C1BD76F}" srcId="{B02F5977-CD50-43F6-AD47-E8BAF26DFBDA}" destId="{F7B5E660-9303-4132-AB77-EDE722C0F0AD}" srcOrd="3" destOrd="0" parTransId="{55666D07-A23A-4360-91E2-6C6A725931EB}" sibTransId="{32A7A587-7CDB-4B8C-BAF4-CB401673F584}"/>
    <dgm:cxn modelId="{696CD4B3-15E7-4118-961D-8A9010606F60}" type="presOf" srcId="{E8E8BD13-F2C1-47B1-B2FC-D30AB821789B}" destId="{556C64FF-D30B-4CBC-B056-51163B678287}" srcOrd="0" destOrd="0" presId="urn:microsoft.com/office/officeart/2005/8/layout/vList3#7"/>
    <dgm:cxn modelId="{DEA5BECD-AF5C-47D8-89B1-9D58DB710C76}" type="presOf" srcId="{944CAA97-C4F7-448D-B688-990FF7D10482}" destId="{8BD903C2-C6A8-4B06-8FDB-87A021E9861C}" srcOrd="0" destOrd="0" presId="urn:microsoft.com/office/officeart/2005/8/layout/vList3#7"/>
    <dgm:cxn modelId="{7E5BEFDD-EA28-426B-B6EA-CF8E97CDED1D}" srcId="{B02F5977-CD50-43F6-AD47-E8BAF26DFBDA}" destId="{F2855A4B-2027-42CA-B947-77325AB166C3}" srcOrd="2" destOrd="0" parTransId="{CE271430-3736-4DA5-931B-E791349DBDA9}" sibTransId="{D6EB625D-E429-4168-AC9F-916716E1AA69}"/>
    <dgm:cxn modelId="{01D72EEC-0B5B-4F09-9A32-30140B6A2825}" type="presParOf" srcId="{F8F31ED8-6753-49CB-86FF-CC6D4E6EDDF8}" destId="{447768C6-0AB4-49DC-9BF2-353004A3B4B1}" srcOrd="0" destOrd="0" presId="urn:microsoft.com/office/officeart/2005/8/layout/vList3#7"/>
    <dgm:cxn modelId="{1ACF44FE-E0C8-4065-85FA-60925D3702C9}" type="presParOf" srcId="{447768C6-0AB4-49DC-9BF2-353004A3B4B1}" destId="{42315A59-B502-4CF0-A9F0-292343387E69}" srcOrd="0" destOrd="0" presId="urn:microsoft.com/office/officeart/2005/8/layout/vList3#7"/>
    <dgm:cxn modelId="{C8F0CA04-4AE7-4D5E-B479-C773EB0FD9DE}" type="presParOf" srcId="{447768C6-0AB4-49DC-9BF2-353004A3B4B1}" destId="{8BD903C2-C6A8-4B06-8FDB-87A021E9861C}" srcOrd="1" destOrd="0" presId="urn:microsoft.com/office/officeart/2005/8/layout/vList3#7"/>
    <dgm:cxn modelId="{B82B667A-0002-49C8-BE7B-C8C8823DCD7C}" type="presParOf" srcId="{F8F31ED8-6753-49CB-86FF-CC6D4E6EDDF8}" destId="{D015734A-B9E7-4E36-99F1-CB7CF22F1F09}" srcOrd="1" destOrd="0" presId="urn:microsoft.com/office/officeart/2005/8/layout/vList3#7"/>
    <dgm:cxn modelId="{386591E9-78AA-48FB-A735-D295AD180DA8}" type="presParOf" srcId="{F8F31ED8-6753-49CB-86FF-CC6D4E6EDDF8}" destId="{9C50827E-5378-4E71-A58E-D2080007B7A1}" srcOrd="2" destOrd="0" presId="urn:microsoft.com/office/officeart/2005/8/layout/vList3#7"/>
    <dgm:cxn modelId="{AF57341A-253A-4C45-A1F0-DE3034ABCC70}" type="presParOf" srcId="{9C50827E-5378-4E71-A58E-D2080007B7A1}" destId="{3918CD87-E3E1-4A6C-81EF-FBA9F3DE9E50}" srcOrd="0" destOrd="0" presId="urn:microsoft.com/office/officeart/2005/8/layout/vList3#7"/>
    <dgm:cxn modelId="{1F968928-2260-4ACC-8D24-B33C748348CD}" type="presParOf" srcId="{9C50827E-5378-4E71-A58E-D2080007B7A1}" destId="{556C64FF-D30B-4CBC-B056-51163B678287}" srcOrd="1" destOrd="0" presId="urn:microsoft.com/office/officeart/2005/8/layout/vList3#7"/>
    <dgm:cxn modelId="{BDE58D48-C623-4266-B6B8-9B9B4174053B}" type="presParOf" srcId="{F8F31ED8-6753-49CB-86FF-CC6D4E6EDDF8}" destId="{393A0187-8347-46B5-A90B-C21F1B2B3A22}" srcOrd="3" destOrd="0" presId="urn:microsoft.com/office/officeart/2005/8/layout/vList3#7"/>
    <dgm:cxn modelId="{288387B7-047F-4A5F-BE15-9CD33B939E71}" type="presParOf" srcId="{F8F31ED8-6753-49CB-86FF-CC6D4E6EDDF8}" destId="{A923AA36-A607-4C7B-AF1B-B1FDDACA915C}" srcOrd="4" destOrd="0" presId="urn:microsoft.com/office/officeart/2005/8/layout/vList3#7"/>
    <dgm:cxn modelId="{7802EB63-4D0E-48FA-BD9D-11F90385F395}" type="presParOf" srcId="{A923AA36-A607-4C7B-AF1B-B1FDDACA915C}" destId="{E31AF9A7-153D-41E2-9F24-90F6F5328878}" srcOrd="0" destOrd="0" presId="urn:microsoft.com/office/officeart/2005/8/layout/vList3#7"/>
    <dgm:cxn modelId="{256DBDBB-81B7-4F6B-B03E-7691F5D570E1}" type="presParOf" srcId="{A923AA36-A607-4C7B-AF1B-B1FDDACA915C}" destId="{CBA84F7D-1207-44EA-B48B-F85A0C38FBFA}" srcOrd="1" destOrd="0" presId="urn:microsoft.com/office/officeart/2005/8/layout/vList3#7"/>
    <dgm:cxn modelId="{57F785F3-4922-43E4-925E-87AF7BC8B46C}" type="presParOf" srcId="{F8F31ED8-6753-49CB-86FF-CC6D4E6EDDF8}" destId="{02D6B040-3A87-4EFD-9322-8FAF2D2A1E58}" srcOrd="5" destOrd="0" presId="urn:microsoft.com/office/officeart/2005/8/layout/vList3#7"/>
    <dgm:cxn modelId="{F84829A6-BE57-459B-A91E-607E91446289}" type="presParOf" srcId="{F8F31ED8-6753-49CB-86FF-CC6D4E6EDDF8}" destId="{8385C01D-880A-4EDB-B6E7-89C8DE776C90}" srcOrd="6" destOrd="0" presId="urn:microsoft.com/office/officeart/2005/8/layout/vList3#7"/>
    <dgm:cxn modelId="{96241894-9B22-4860-926A-53904BA8823C}" type="presParOf" srcId="{8385C01D-880A-4EDB-B6E7-89C8DE776C90}" destId="{B41CBF6A-A90B-489D-BFC9-54BB75DC3D21}" srcOrd="0" destOrd="0" presId="urn:microsoft.com/office/officeart/2005/8/layout/vList3#7"/>
    <dgm:cxn modelId="{EBF2BF7B-94A3-4308-90B8-7100CBC86326}" type="presParOf" srcId="{8385C01D-880A-4EDB-B6E7-89C8DE776C90}" destId="{2EA35F37-1311-4F7D-8FD0-2AA41D2E0480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2F5977-CD50-43F6-AD47-E8BAF26DFBDA}" type="doc">
      <dgm:prSet loTypeId="urn:microsoft.com/office/officeart/2005/8/layout/vList3#8" loCatId="list" qsTypeId="urn:microsoft.com/office/officeart/2005/8/quickstyle/simple1" qsCatId="simple" csTypeId="urn:microsoft.com/office/officeart/2005/8/colors/accent1_2" csCatId="accent1" phldr="1"/>
      <dgm:spPr/>
    </dgm:pt>
    <dgm:pt modelId="{944CAA97-C4F7-448D-B688-990FF7D10482}">
      <dgm:prSet phldrT="[Tekst]" custT="1"/>
      <dgm:spPr/>
      <dgm:t>
        <a:bodyPr/>
        <a:lstStyle/>
        <a:p>
          <a:pPr algn="just"/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edukacja</a:t>
          </a:r>
          <a:r>
            <a:rPr lang="pl-PL" sz="13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pl-PL" sz="1300" dirty="0"/>
        </a:p>
      </dgm:t>
    </dgm:pt>
    <dgm:pt modelId="{969FF472-5D30-42F2-9519-DCB75BC70C50}" type="parTrans" cxnId="{E562DB34-144D-46E0-81EF-75DAF390BDB9}">
      <dgm:prSet/>
      <dgm:spPr/>
      <dgm:t>
        <a:bodyPr/>
        <a:lstStyle/>
        <a:p>
          <a:endParaRPr lang="pl-PL"/>
        </a:p>
      </dgm:t>
    </dgm:pt>
    <dgm:pt modelId="{4D6F5075-434B-4DF1-B196-06DC103C8DB3}" type="sibTrans" cxnId="{E562DB34-144D-46E0-81EF-75DAF390BDB9}">
      <dgm:prSet/>
      <dgm:spPr/>
      <dgm:t>
        <a:bodyPr/>
        <a:lstStyle/>
        <a:p>
          <a:endParaRPr lang="pl-PL"/>
        </a:p>
      </dgm:t>
    </dgm:pt>
    <dgm:pt modelId="{02A3CEBF-6F26-4BBE-9C9B-E21EFE053DB2}">
      <dgm:prSet custT="1"/>
      <dgm:spPr/>
      <dgm:t>
        <a:bodyPr/>
        <a:lstStyle/>
        <a:p>
          <a:pPr algn="just"/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wyzwania demograficzne</a:t>
          </a:r>
          <a:r>
            <a:rPr lang="pl-PL" sz="13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</a:p>
      </dgm:t>
    </dgm:pt>
    <dgm:pt modelId="{87932D99-8CAE-4C7D-A9C9-286EF00A84D7}" type="parTrans" cxnId="{6ECDB209-A889-49BC-AC33-E299A839D097}">
      <dgm:prSet/>
      <dgm:spPr/>
      <dgm:t>
        <a:bodyPr/>
        <a:lstStyle/>
        <a:p>
          <a:endParaRPr lang="pl-PL"/>
        </a:p>
      </dgm:t>
    </dgm:pt>
    <dgm:pt modelId="{9601161B-0BA0-4369-B105-D1B261073FE9}" type="sibTrans" cxnId="{6ECDB209-A889-49BC-AC33-E299A839D097}">
      <dgm:prSet/>
      <dgm:spPr/>
      <dgm:t>
        <a:bodyPr/>
        <a:lstStyle/>
        <a:p>
          <a:endParaRPr lang="pl-PL"/>
        </a:p>
      </dgm:t>
    </dgm:pt>
    <dgm:pt modelId="{541EE3B7-F085-4D7E-A276-A1CBCC513A46}">
      <dgm:prSet custT="1"/>
      <dgm:spPr/>
      <dgm:t>
        <a:bodyPr/>
        <a:lstStyle/>
        <a:p>
          <a:pPr algn="just"/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rozwój usług społecznych</a:t>
          </a:r>
          <a:r>
            <a:rPr lang="pl-PL" sz="13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</a:p>
      </dgm:t>
    </dgm:pt>
    <dgm:pt modelId="{96D2E93D-7EC6-42FB-A19C-8C968253199F}" type="parTrans" cxnId="{F339808A-50E1-41C7-A1AB-6F0E47C9FDD3}">
      <dgm:prSet/>
      <dgm:spPr/>
      <dgm:t>
        <a:bodyPr/>
        <a:lstStyle/>
        <a:p>
          <a:endParaRPr lang="pl-PL"/>
        </a:p>
      </dgm:t>
    </dgm:pt>
    <dgm:pt modelId="{2CB3AA08-3AE3-4EB1-9A68-68B736A0EA54}" type="sibTrans" cxnId="{F339808A-50E1-41C7-A1AB-6F0E47C9FDD3}">
      <dgm:prSet/>
      <dgm:spPr/>
      <dgm:t>
        <a:bodyPr/>
        <a:lstStyle/>
        <a:p>
          <a:endParaRPr lang="pl-PL"/>
        </a:p>
      </dgm:t>
    </dgm:pt>
    <dgm:pt modelId="{5F97A6EA-3AC8-4C1F-B7E9-DBB0F5F023CC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wzmacnianie społeczeństwa obywatelskiego i budowanie kapitału społecznego;</a:t>
          </a:r>
        </a:p>
      </dgm:t>
    </dgm:pt>
    <dgm:pt modelId="{A0482C58-23E8-4CC5-A173-F08ECE7365A9}" type="parTrans" cxnId="{A8BC89E9-F8D6-40F1-9663-FD3A26A24A7D}">
      <dgm:prSet/>
      <dgm:spPr/>
      <dgm:t>
        <a:bodyPr/>
        <a:lstStyle/>
        <a:p>
          <a:endParaRPr lang="pl-PL"/>
        </a:p>
      </dgm:t>
    </dgm:pt>
    <dgm:pt modelId="{10F996F6-9A54-4B83-8570-209BFED97B19}" type="sibTrans" cxnId="{A8BC89E9-F8D6-40F1-9663-FD3A26A24A7D}">
      <dgm:prSet/>
      <dgm:spPr/>
      <dgm:t>
        <a:bodyPr/>
        <a:lstStyle/>
        <a:p>
          <a:endParaRPr lang="pl-PL"/>
        </a:p>
      </dgm:t>
    </dgm:pt>
    <dgm:pt modelId="{F8F31ED8-6753-49CB-86FF-CC6D4E6EDDF8}" type="pres">
      <dgm:prSet presAssocID="{B02F5977-CD50-43F6-AD47-E8BAF26DFBDA}" presName="linearFlow" presStyleCnt="0">
        <dgm:presLayoutVars>
          <dgm:dir/>
          <dgm:resizeHandles val="exact"/>
        </dgm:presLayoutVars>
      </dgm:prSet>
      <dgm:spPr/>
    </dgm:pt>
    <dgm:pt modelId="{447768C6-0AB4-49DC-9BF2-353004A3B4B1}" type="pres">
      <dgm:prSet presAssocID="{944CAA97-C4F7-448D-B688-990FF7D10482}" presName="composite" presStyleCnt="0"/>
      <dgm:spPr/>
    </dgm:pt>
    <dgm:pt modelId="{42315A59-B502-4CF0-A9F0-292343387E69}" type="pres">
      <dgm:prSet presAssocID="{944CAA97-C4F7-448D-B688-990FF7D10482}" presName="imgShp" presStyleLbl="fgImgPlace1" presStyleIdx="0" presStyleCnt="4" custScaleX="102454" custLinFactNeighborX="-4383" custLinFactNeighborY="1518"/>
      <dgm:spPr/>
    </dgm:pt>
    <dgm:pt modelId="{8BD903C2-C6A8-4B06-8FDB-87A021E9861C}" type="pres">
      <dgm:prSet presAssocID="{944CAA97-C4F7-448D-B688-990FF7D10482}" presName="txShp" presStyleLbl="node1" presStyleIdx="0" presStyleCnt="4" custScaleX="99525" custLinFactNeighborX="1142" custLinFactNeighborY="-103">
        <dgm:presLayoutVars>
          <dgm:bulletEnabled val="1"/>
        </dgm:presLayoutVars>
      </dgm:prSet>
      <dgm:spPr/>
    </dgm:pt>
    <dgm:pt modelId="{D015734A-B9E7-4E36-99F1-CB7CF22F1F09}" type="pres">
      <dgm:prSet presAssocID="{4D6F5075-434B-4DF1-B196-06DC103C8DB3}" presName="spacing" presStyleCnt="0"/>
      <dgm:spPr/>
    </dgm:pt>
    <dgm:pt modelId="{5C329160-138F-48B8-BBDE-8209CD32B84F}" type="pres">
      <dgm:prSet presAssocID="{02A3CEBF-6F26-4BBE-9C9B-E21EFE053DB2}" presName="composite" presStyleCnt="0"/>
      <dgm:spPr/>
    </dgm:pt>
    <dgm:pt modelId="{61E8E834-3EF6-4CFE-A646-B71EF2789F62}" type="pres">
      <dgm:prSet presAssocID="{02A3CEBF-6F26-4BBE-9C9B-E21EFE053DB2}" presName="imgShp" presStyleLbl="fgImgPlace1" presStyleIdx="1" presStyleCnt="4"/>
      <dgm:spPr/>
    </dgm:pt>
    <dgm:pt modelId="{411F849A-E216-4EA1-A6DA-CBA4881340F5}" type="pres">
      <dgm:prSet presAssocID="{02A3CEBF-6F26-4BBE-9C9B-E21EFE053DB2}" presName="txShp" presStyleLbl="node1" presStyleIdx="1" presStyleCnt="4" custScaleX="102333">
        <dgm:presLayoutVars>
          <dgm:bulletEnabled val="1"/>
        </dgm:presLayoutVars>
      </dgm:prSet>
      <dgm:spPr/>
    </dgm:pt>
    <dgm:pt modelId="{9E305A58-F22C-45D8-A0C9-17A12F320182}" type="pres">
      <dgm:prSet presAssocID="{9601161B-0BA0-4369-B105-D1B261073FE9}" presName="spacing" presStyleCnt="0"/>
      <dgm:spPr/>
    </dgm:pt>
    <dgm:pt modelId="{DB757B9E-F86A-4589-856C-FB2364374C8B}" type="pres">
      <dgm:prSet presAssocID="{541EE3B7-F085-4D7E-A276-A1CBCC513A46}" presName="composite" presStyleCnt="0"/>
      <dgm:spPr/>
    </dgm:pt>
    <dgm:pt modelId="{6D153697-17A0-4E28-AF85-3640D03C8EF7}" type="pres">
      <dgm:prSet presAssocID="{541EE3B7-F085-4D7E-A276-A1CBCC513A46}" presName="imgShp" presStyleLbl="fgImgPlace1" presStyleIdx="2" presStyleCnt="4"/>
      <dgm:spPr/>
    </dgm:pt>
    <dgm:pt modelId="{7F822E25-6DF7-4344-9695-3FDF5DC63275}" type="pres">
      <dgm:prSet presAssocID="{541EE3B7-F085-4D7E-A276-A1CBCC513A46}" presName="txShp" presStyleLbl="node1" presStyleIdx="2" presStyleCnt="4" custScaleX="103738">
        <dgm:presLayoutVars>
          <dgm:bulletEnabled val="1"/>
        </dgm:presLayoutVars>
      </dgm:prSet>
      <dgm:spPr/>
    </dgm:pt>
    <dgm:pt modelId="{43229A78-5185-4EF6-9072-55EA32C6CAC8}" type="pres">
      <dgm:prSet presAssocID="{2CB3AA08-3AE3-4EB1-9A68-68B736A0EA54}" presName="spacing" presStyleCnt="0"/>
      <dgm:spPr/>
    </dgm:pt>
    <dgm:pt modelId="{768F740B-3DFE-4EAA-B415-227307942CC2}" type="pres">
      <dgm:prSet presAssocID="{5F97A6EA-3AC8-4C1F-B7E9-DBB0F5F023CC}" presName="composite" presStyleCnt="0"/>
      <dgm:spPr/>
    </dgm:pt>
    <dgm:pt modelId="{BBA445AB-3207-4A5C-81E7-CC00A6DFB258}" type="pres">
      <dgm:prSet presAssocID="{5F97A6EA-3AC8-4C1F-B7E9-DBB0F5F023CC}" presName="imgShp" presStyleLbl="fgImgPlace1" presStyleIdx="3" presStyleCnt="4" custLinFactNeighborX="1232" custLinFactNeighborY="-1270"/>
      <dgm:spPr/>
    </dgm:pt>
    <dgm:pt modelId="{DCEDC6F1-94E2-4D9A-B785-7E85C932A999}" type="pres">
      <dgm:prSet presAssocID="{5F97A6EA-3AC8-4C1F-B7E9-DBB0F5F023CC}" presName="txShp" presStyleLbl="node1" presStyleIdx="3" presStyleCnt="4" custScaleX="103482" custScaleY="98533" custLinFactNeighborX="668" custLinFactNeighborY="-5422">
        <dgm:presLayoutVars>
          <dgm:bulletEnabled val="1"/>
        </dgm:presLayoutVars>
      </dgm:prSet>
      <dgm:spPr/>
    </dgm:pt>
  </dgm:ptLst>
  <dgm:cxnLst>
    <dgm:cxn modelId="{6ECDB209-A889-49BC-AC33-E299A839D097}" srcId="{B02F5977-CD50-43F6-AD47-E8BAF26DFBDA}" destId="{02A3CEBF-6F26-4BBE-9C9B-E21EFE053DB2}" srcOrd="1" destOrd="0" parTransId="{87932D99-8CAE-4C7D-A9C9-286EF00A84D7}" sibTransId="{9601161B-0BA0-4369-B105-D1B261073FE9}"/>
    <dgm:cxn modelId="{E562DB34-144D-46E0-81EF-75DAF390BDB9}" srcId="{B02F5977-CD50-43F6-AD47-E8BAF26DFBDA}" destId="{944CAA97-C4F7-448D-B688-990FF7D10482}" srcOrd="0" destOrd="0" parTransId="{969FF472-5D30-42F2-9519-DCB75BC70C50}" sibTransId="{4D6F5075-434B-4DF1-B196-06DC103C8DB3}"/>
    <dgm:cxn modelId="{0C47623A-0D81-4620-9F21-1136A863DE3D}" type="presOf" srcId="{541EE3B7-F085-4D7E-A276-A1CBCC513A46}" destId="{7F822E25-6DF7-4344-9695-3FDF5DC63275}" srcOrd="0" destOrd="0" presId="urn:microsoft.com/office/officeart/2005/8/layout/vList3#8"/>
    <dgm:cxn modelId="{5CA6B580-739A-43CB-989F-F355BCE81947}" type="presOf" srcId="{944CAA97-C4F7-448D-B688-990FF7D10482}" destId="{8BD903C2-C6A8-4B06-8FDB-87A021E9861C}" srcOrd="0" destOrd="0" presId="urn:microsoft.com/office/officeart/2005/8/layout/vList3#8"/>
    <dgm:cxn modelId="{01281383-4243-4518-80A6-1604339D21BA}" type="presOf" srcId="{5F97A6EA-3AC8-4C1F-B7E9-DBB0F5F023CC}" destId="{DCEDC6F1-94E2-4D9A-B785-7E85C932A999}" srcOrd="0" destOrd="0" presId="urn:microsoft.com/office/officeart/2005/8/layout/vList3#8"/>
    <dgm:cxn modelId="{F339808A-50E1-41C7-A1AB-6F0E47C9FDD3}" srcId="{B02F5977-CD50-43F6-AD47-E8BAF26DFBDA}" destId="{541EE3B7-F085-4D7E-A276-A1CBCC513A46}" srcOrd="2" destOrd="0" parTransId="{96D2E93D-7EC6-42FB-A19C-8C968253199F}" sibTransId="{2CB3AA08-3AE3-4EB1-9A68-68B736A0EA54}"/>
    <dgm:cxn modelId="{CFD23A8E-B412-4B88-BEAF-8EBCD903E2ED}" type="presOf" srcId="{02A3CEBF-6F26-4BBE-9C9B-E21EFE053DB2}" destId="{411F849A-E216-4EA1-A6DA-CBA4881340F5}" srcOrd="0" destOrd="0" presId="urn:microsoft.com/office/officeart/2005/8/layout/vList3#8"/>
    <dgm:cxn modelId="{226CEA94-9324-43DB-85C0-1C879F5288A7}" type="presOf" srcId="{B02F5977-CD50-43F6-AD47-E8BAF26DFBDA}" destId="{F8F31ED8-6753-49CB-86FF-CC6D4E6EDDF8}" srcOrd="0" destOrd="0" presId="urn:microsoft.com/office/officeart/2005/8/layout/vList3#8"/>
    <dgm:cxn modelId="{A8BC89E9-F8D6-40F1-9663-FD3A26A24A7D}" srcId="{B02F5977-CD50-43F6-AD47-E8BAF26DFBDA}" destId="{5F97A6EA-3AC8-4C1F-B7E9-DBB0F5F023CC}" srcOrd="3" destOrd="0" parTransId="{A0482C58-23E8-4CC5-A173-F08ECE7365A9}" sibTransId="{10F996F6-9A54-4B83-8570-209BFED97B19}"/>
    <dgm:cxn modelId="{D114C886-DF97-4863-8F41-C4093A62EA3F}" type="presParOf" srcId="{F8F31ED8-6753-49CB-86FF-CC6D4E6EDDF8}" destId="{447768C6-0AB4-49DC-9BF2-353004A3B4B1}" srcOrd="0" destOrd="0" presId="urn:microsoft.com/office/officeart/2005/8/layout/vList3#8"/>
    <dgm:cxn modelId="{007723EB-BC63-4AF7-ADCA-0469401E9EAE}" type="presParOf" srcId="{447768C6-0AB4-49DC-9BF2-353004A3B4B1}" destId="{42315A59-B502-4CF0-A9F0-292343387E69}" srcOrd="0" destOrd="0" presId="urn:microsoft.com/office/officeart/2005/8/layout/vList3#8"/>
    <dgm:cxn modelId="{9A26D72D-E1F2-474B-AF12-34F788528573}" type="presParOf" srcId="{447768C6-0AB4-49DC-9BF2-353004A3B4B1}" destId="{8BD903C2-C6A8-4B06-8FDB-87A021E9861C}" srcOrd="1" destOrd="0" presId="urn:microsoft.com/office/officeart/2005/8/layout/vList3#8"/>
    <dgm:cxn modelId="{37F4F16B-D994-40E8-B10B-52486E5B197E}" type="presParOf" srcId="{F8F31ED8-6753-49CB-86FF-CC6D4E6EDDF8}" destId="{D015734A-B9E7-4E36-99F1-CB7CF22F1F09}" srcOrd="1" destOrd="0" presId="urn:microsoft.com/office/officeart/2005/8/layout/vList3#8"/>
    <dgm:cxn modelId="{E7C4E7F8-9912-45FE-B9B8-7356027999BC}" type="presParOf" srcId="{F8F31ED8-6753-49CB-86FF-CC6D4E6EDDF8}" destId="{5C329160-138F-48B8-BBDE-8209CD32B84F}" srcOrd="2" destOrd="0" presId="urn:microsoft.com/office/officeart/2005/8/layout/vList3#8"/>
    <dgm:cxn modelId="{EF8971B8-8A86-4BE8-8BDC-651622760CD8}" type="presParOf" srcId="{5C329160-138F-48B8-BBDE-8209CD32B84F}" destId="{61E8E834-3EF6-4CFE-A646-B71EF2789F62}" srcOrd="0" destOrd="0" presId="urn:microsoft.com/office/officeart/2005/8/layout/vList3#8"/>
    <dgm:cxn modelId="{ED69328C-FAA9-4ABC-B3DF-657125C7BA06}" type="presParOf" srcId="{5C329160-138F-48B8-BBDE-8209CD32B84F}" destId="{411F849A-E216-4EA1-A6DA-CBA4881340F5}" srcOrd="1" destOrd="0" presId="urn:microsoft.com/office/officeart/2005/8/layout/vList3#8"/>
    <dgm:cxn modelId="{5FA7A9E2-C6B4-42CC-BD69-07BF371441A0}" type="presParOf" srcId="{F8F31ED8-6753-49CB-86FF-CC6D4E6EDDF8}" destId="{9E305A58-F22C-45D8-A0C9-17A12F320182}" srcOrd="3" destOrd="0" presId="urn:microsoft.com/office/officeart/2005/8/layout/vList3#8"/>
    <dgm:cxn modelId="{BBF54801-E647-4DDD-9EAB-B68F4C2D5FA5}" type="presParOf" srcId="{F8F31ED8-6753-49CB-86FF-CC6D4E6EDDF8}" destId="{DB757B9E-F86A-4589-856C-FB2364374C8B}" srcOrd="4" destOrd="0" presId="urn:microsoft.com/office/officeart/2005/8/layout/vList3#8"/>
    <dgm:cxn modelId="{A32AAED4-D8B8-4AE5-A043-A0319A81D27A}" type="presParOf" srcId="{DB757B9E-F86A-4589-856C-FB2364374C8B}" destId="{6D153697-17A0-4E28-AF85-3640D03C8EF7}" srcOrd="0" destOrd="0" presId="urn:microsoft.com/office/officeart/2005/8/layout/vList3#8"/>
    <dgm:cxn modelId="{2DA8F1B1-B5FC-4FEB-8653-66937A6C5587}" type="presParOf" srcId="{DB757B9E-F86A-4589-856C-FB2364374C8B}" destId="{7F822E25-6DF7-4344-9695-3FDF5DC63275}" srcOrd="1" destOrd="0" presId="urn:microsoft.com/office/officeart/2005/8/layout/vList3#8"/>
    <dgm:cxn modelId="{FB0FBBFA-E3D3-4D4D-8208-7D9C5BD79C4E}" type="presParOf" srcId="{F8F31ED8-6753-49CB-86FF-CC6D4E6EDDF8}" destId="{43229A78-5185-4EF6-9072-55EA32C6CAC8}" srcOrd="5" destOrd="0" presId="urn:microsoft.com/office/officeart/2005/8/layout/vList3#8"/>
    <dgm:cxn modelId="{E797ECCD-9781-47DE-90C5-0EC54BD795AC}" type="presParOf" srcId="{F8F31ED8-6753-49CB-86FF-CC6D4E6EDDF8}" destId="{768F740B-3DFE-4EAA-B415-227307942CC2}" srcOrd="6" destOrd="0" presId="urn:microsoft.com/office/officeart/2005/8/layout/vList3#8"/>
    <dgm:cxn modelId="{0DC16D87-D8AC-4297-9FF2-B312D8131301}" type="presParOf" srcId="{768F740B-3DFE-4EAA-B415-227307942CC2}" destId="{BBA445AB-3207-4A5C-81E7-CC00A6DFB258}" srcOrd="0" destOrd="0" presId="urn:microsoft.com/office/officeart/2005/8/layout/vList3#8"/>
    <dgm:cxn modelId="{43394196-98FD-4495-8226-3A5EB75DB587}" type="presParOf" srcId="{768F740B-3DFE-4EAA-B415-227307942CC2}" destId="{DCEDC6F1-94E2-4D9A-B785-7E85C932A999}" srcOrd="1" destOrd="0" presId="urn:microsoft.com/office/officeart/2005/8/layout/vList3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2F5977-CD50-43F6-AD47-E8BAF26DFBDA}" type="doc">
      <dgm:prSet loTypeId="urn:microsoft.com/office/officeart/2005/8/layout/vList3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5A4D1C-AB08-4FFF-8944-606093ECE333}">
      <dgm:prSet custT="1"/>
      <dgm:spPr/>
      <dgm:t>
        <a:bodyPr/>
        <a:lstStyle/>
        <a:p>
          <a:pPr algn="just"/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włączenie społeczne</a:t>
          </a:r>
          <a:r>
            <a:rPr lang="pl-PL" sz="18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gm:t>
    </dgm:pt>
    <dgm:pt modelId="{FD57B40B-9882-4FEE-B35A-9BD25242B222}" type="sibTrans" cxnId="{BEDC6877-17FC-4E7A-B88C-BE328E865271}">
      <dgm:prSet/>
      <dgm:spPr/>
      <dgm:t>
        <a:bodyPr/>
        <a:lstStyle/>
        <a:p>
          <a:endParaRPr lang="pl-PL"/>
        </a:p>
      </dgm:t>
    </dgm:pt>
    <dgm:pt modelId="{90A7E59B-2751-468A-8B3B-52E66422B9C0}" type="parTrans" cxnId="{BEDC6877-17FC-4E7A-B88C-BE328E865271}">
      <dgm:prSet/>
      <dgm:spPr/>
      <dgm:t>
        <a:bodyPr/>
        <a:lstStyle/>
        <a:p>
          <a:endParaRPr lang="pl-PL"/>
        </a:p>
      </dgm:t>
    </dgm:pt>
    <dgm:pt modelId="{77F39132-058B-48CC-BCE0-A2D6BA4E6366}">
      <dgm:prSet custT="1"/>
      <dgm:spPr/>
      <dgm:t>
        <a:bodyPr/>
        <a:lstStyle/>
        <a:p>
          <a:pPr algn="l"/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budowanie tożsamości regionalnej </a:t>
          </a:r>
          <a:b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w oparciu o dziedzictwo kulturowe</a:t>
          </a:r>
          <a:r>
            <a:rPr lang="pl-PL" sz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gm:t>
    </dgm:pt>
    <dgm:pt modelId="{E28E8B10-D3DE-41CD-9CDF-BE096C481811}" type="sibTrans" cxnId="{E7AAD7F3-F560-404C-9A7D-E7B625F19550}">
      <dgm:prSet/>
      <dgm:spPr/>
      <dgm:t>
        <a:bodyPr/>
        <a:lstStyle/>
        <a:p>
          <a:endParaRPr lang="pl-PL"/>
        </a:p>
      </dgm:t>
    </dgm:pt>
    <dgm:pt modelId="{208CAD2C-87EE-477F-8121-4DF69B8B3C44}" type="parTrans" cxnId="{E7AAD7F3-F560-404C-9A7D-E7B625F19550}">
      <dgm:prSet/>
      <dgm:spPr/>
      <dgm:t>
        <a:bodyPr/>
        <a:lstStyle/>
        <a:p>
          <a:endParaRPr lang="pl-PL"/>
        </a:p>
      </dgm:t>
    </dgm:pt>
    <dgm:pt modelId="{13AF6459-FA0E-40F3-975D-D63ABD70ADB1}">
      <dgm:prSet custT="1"/>
      <dgm:spPr/>
      <dgm:t>
        <a:bodyPr/>
        <a:lstStyle/>
        <a:p>
          <a:pPr algn="l"/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wzmacnianie świadomości społecznej </a:t>
          </a:r>
          <a:b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w zakresie zdrowia i rekreacji</a:t>
          </a:r>
        </a:p>
      </dgm:t>
    </dgm:pt>
    <dgm:pt modelId="{0157DE1C-CC22-4D7D-A0FB-9F0994B408A5}" type="sibTrans" cxnId="{3C597758-09A4-4ED8-8959-CDD8507EA949}">
      <dgm:prSet/>
      <dgm:spPr/>
      <dgm:t>
        <a:bodyPr/>
        <a:lstStyle/>
        <a:p>
          <a:endParaRPr lang="pl-PL"/>
        </a:p>
      </dgm:t>
    </dgm:pt>
    <dgm:pt modelId="{592F6934-CCB7-4B80-81BB-89647B3F1A35}" type="parTrans" cxnId="{3C597758-09A4-4ED8-8959-CDD8507EA949}">
      <dgm:prSet/>
      <dgm:spPr/>
      <dgm:t>
        <a:bodyPr/>
        <a:lstStyle/>
        <a:p>
          <a:endParaRPr lang="pl-PL"/>
        </a:p>
      </dgm:t>
    </dgm:pt>
    <dgm:pt modelId="{F8F31ED8-6753-49CB-86FF-CC6D4E6EDDF8}" type="pres">
      <dgm:prSet presAssocID="{B02F5977-CD50-43F6-AD47-E8BAF26DFBDA}" presName="linearFlow" presStyleCnt="0">
        <dgm:presLayoutVars>
          <dgm:dir/>
          <dgm:resizeHandles val="exact"/>
        </dgm:presLayoutVars>
      </dgm:prSet>
      <dgm:spPr/>
    </dgm:pt>
    <dgm:pt modelId="{098B0C89-748D-45A3-A0C2-E09E07BC877E}" type="pres">
      <dgm:prSet presAssocID="{925A4D1C-AB08-4FFF-8944-606093ECE333}" presName="composite" presStyleCnt="0"/>
      <dgm:spPr/>
    </dgm:pt>
    <dgm:pt modelId="{78781084-CEAA-4E61-A130-AC5E5286DBB7}" type="pres">
      <dgm:prSet presAssocID="{925A4D1C-AB08-4FFF-8944-606093ECE333}" presName="imgShp" presStyleLbl="fgImgPlace1" presStyleIdx="0" presStyleCnt="3"/>
      <dgm:spPr/>
    </dgm:pt>
    <dgm:pt modelId="{F4270F3E-3713-4AC5-9442-2EC3379DA079}" type="pres">
      <dgm:prSet presAssocID="{925A4D1C-AB08-4FFF-8944-606093ECE333}" presName="txShp" presStyleLbl="node1" presStyleIdx="0" presStyleCnt="3">
        <dgm:presLayoutVars>
          <dgm:bulletEnabled val="1"/>
        </dgm:presLayoutVars>
      </dgm:prSet>
      <dgm:spPr/>
    </dgm:pt>
    <dgm:pt modelId="{91091E68-FF5E-4E60-A24F-B03AEDC0591A}" type="pres">
      <dgm:prSet presAssocID="{FD57B40B-9882-4FEE-B35A-9BD25242B222}" presName="spacing" presStyleCnt="0"/>
      <dgm:spPr/>
    </dgm:pt>
    <dgm:pt modelId="{711CC043-19D6-43A8-A493-98B3EB1DF554}" type="pres">
      <dgm:prSet presAssocID="{77F39132-058B-48CC-BCE0-A2D6BA4E6366}" presName="composite" presStyleCnt="0"/>
      <dgm:spPr/>
    </dgm:pt>
    <dgm:pt modelId="{E65AE409-6C23-4CBF-A23B-67EC36037CD0}" type="pres">
      <dgm:prSet presAssocID="{77F39132-058B-48CC-BCE0-A2D6BA4E6366}" presName="imgShp" presStyleLbl="fgImgPlace1" presStyleIdx="1" presStyleCnt="3"/>
      <dgm:spPr/>
    </dgm:pt>
    <dgm:pt modelId="{A5150D1E-0BB8-4D81-826B-AACD2641E25E}" type="pres">
      <dgm:prSet presAssocID="{77F39132-058B-48CC-BCE0-A2D6BA4E6366}" presName="txShp" presStyleLbl="node1" presStyleIdx="1" presStyleCnt="3">
        <dgm:presLayoutVars>
          <dgm:bulletEnabled val="1"/>
        </dgm:presLayoutVars>
      </dgm:prSet>
      <dgm:spPr/>
    </dgm:pt>
    <dgm:pt modelId="{17E31854-6269-4B84-B32A-96585844FD8C}" type="pres">
      <dgm:prSet presAssocID="{E28E8B10-D3DE-41CD-9CDF-BE096C481811}" presName="spacing" presStyleCnt="0"/>
      <dgm:spPr/>
    </dgm:pt>
    <dgm:pt modelId="{82AEE1C6-3079-4D3A-A72B-6B582178C2FB}" type="pres">
      <dgm:prSet presAssocID="{13AF6459-FA0E-40F3-975D-D63ABD70ADB1}" presName="composite" presStyleCnt="0"/>
      <dgm:spPr/>
    </dgm:pt>
    <dgm:pt modelId="{8CBBE456-2D5C-4DBF-8ABB-42FCEE71FA04}" type="pres">
      <dgm:prSet presAssocID="{13AF6459-FA0E-40F3-975D-D63ABD70ADB1}" presName="imgShp" presStyleLbl="fgImgPlace1" presStyleIdx="2" presStyleCnt="3"/>
      <dgm:spPr/>
    </dgm:pt>
    <dgm:pt modelId="{CAFC821A-EC36-473C-BD2B-10559B32DE24}" type="pres">
      <dgm:prSet presAssocID="{13AF6459-FA0E-40F3-975D-D63ABD70ADB1}" presName="txShp" presStyleLbl="node1" presStyleIdx="2" presStyleCnt="3">
        <dgm:presLayoutVars>
          <dgm:bulletEnabled val="1"/>
        </dgm:presLayoutVars>
      </dgm:prSet>
      <dgm:spPr/>
    </dgm:pt>
  </dgm:ptLst>
  <dgm:cxnLst>
    <dgm:cxn modelId="{DE75D00F-5684-4C26-87C6-7CF857F5B5A7}" type="presOf" srcId="{77F39132-058B-48CC-BCE0-A2D6BA4E6366}" destId="{A5150D1E-0BB8-4D81-826B-AACD2641E25E}" srcOrd="0" destOrd="0" presId="urn:microsoft.com/office/officeart/2005/8/layout/vList3#9"/>
    <dgm:cxn modelId="{BEDC6877-17FC-4E7A-B88C-BE328E865271}" srcId="{B02F5977-CD50-43F6-AD47-E8BAF26DFBDA}" destId="{925A4D1C-AB08-4FFF-8944-606093ECE333}" srcOrd="0" destOrd="0" parTransId="{90A7E59B-2751-468A-8B3B-52E66422B9C0}" sibTransId="{FD57B40B-9882-4FEE-B35A-9BD25242B222}"/>
    <dgm:cxn modelId="{3C597758-09A4-4ED8-8959-CDD8507EA949}" srcId="{B02F5977-CD50-43F6-AD47-E8BAF26DFBDA}" destId="{13AF6459-FA0E-40F3-975D-D63ABD70ADB1}" srcOrd="2" destOrd="0" parTransId="{592F6934-CCB7-4B80-81BB-89647B3F1A35}" sibTransId="{0157DE1C-CC22-4D7D-A0FB-9F0994B408A5}"/>
    <dgm:cxn modelId="{F6DE8888-A81E-4E9E-83B1-D3F31D351896}" type="presOf" srcId="{925A4D1C-AB08-4FFF-8944-606093ECE333}" destId="{F4270F3E-3713-4AC5-9442-2EC3379DA079}" srcOrd="0" destOrd="0" presId="urn:microsoft.com/office/officeart/2005/8/layout/vList3#9"/>
    <dgm:cxn modelId="{35AD7CC2-6D52-470F-9FF6-B7C3D479C7FD}" type="presOf" srcId="{13AF6459-FA0E-40F3-975D-D63ABD70ADB1}" destId="{CAFC821A-EC36-473C-BD2B-10559B32DE24}" srcOrd="0" destOrd="0" presId="urn:microsoft.com/office/officeart/2005/8/layout/vList3#9"/>
    <dgm:cxn modelId="{42774CD2-77E8-42B6-9184-69540F598A07}" type="presOf" srcId="{B02F5977-CD50-43F6-AD47-E8BAF26DFBDA}" destId="{F8F31ED8-6753-49CB-86FF-CC6D4E6EDDF8}" srcOrd="0" destOrd="0" presId="urn:microsoft.com/office/officeart/2005/8/layout/vList3#9"/>
    <dgm:cxn modelId="{E7AAD7F3-F560-404C-9A7D-E7B625F19550}" srcId="{B02F5977-CD50-43F6-AD47-E8BAF26DFBDA}" destId="{77F39132-058B-48CC-BCE0-A2D6BA4E6366}" srcOrd="1" destOrd="0" parTransId="{208CAD2C-87EE-477F-8121-4DF69B8B3C44}" sibTransId="{E28E8B10-D3DE-41CD-9CDF-BE096C481811}"/>
    <dgm:cxn modelId="{CFBB684B-10BF-4970-B463-ABBE6D701DA3}" type="presParOf" srcId="{F8F31ED8-6753-49CB-86FF-CC6D4E6EDDF8}" destId="{098B0C89-748D-45A3-A0C2-E09E07BC877E}" srcOrd="0" destOrd="0" presId="urn:microsoft.com/office/officeart/2005/8/layout/vList3#9"/>
    <dgm:cxn modelId="{A768E8C7-04CD-4703-A28F-7F4CEC8B61C7}" type="presParOf" srcId="{098B0C89-748D-45A3-A0C2-E09E07BC877E}" destId="{78781084-CEAA-4E61-A130-AC5E5286DBB7}" srcOrd="0" destOrd="0" presId="urn:microsoft.com/office/officeart/2005/8/layout/vList3#9"/>
    <dgm:cxn modelId="{C0CFD0BB-41CE-4D33-8A9C-8C07ECDE19D6}" type="presParOf" srcId="{098B0C89-748D-45A3-A0C2-E09E07BC877E}" destId="{F4270F3E-3713-4AC5-9442-2EC3379DA079}" srcOrd="1" destOrd="0" presId="urn:microsoft.com/office/officeart/2005/8/layout/vList3#9"/>
    <dgm:cxn modelId="{9E509711-3488-4C2C-83E9-E6007774AB71}" type="presParOf" srcId="{F8F31ED8-6753-49CB-86FF-CC6D4E6EDDF8}" destId="{91091E68-FF5E-4E60-A24F-B03AEDC0591A}" srcOrd="1" destOrd="0" presId="urn:microsoft.com/office/officeart/2005/8/layout/vList3#9"/>
    <dgm:cxn modelId="{6A6AD592-3666-443C-91ED-C4044710833E}" type="presParOf" srcId="{F8F31ED8-6753-49CB-86FF-CC6D4E6EDDF8}" destId="{711CC043-19D6-43A8-A493-98B3EB1DF554}" srcOrd="2" destOrd="0" presId="urn:microsoft.com/office/officeart/2005/8/layout/vList3#9"/>
    <dgm:cxn modelId="{207DF4E7-C46D-4DAB-845F-281161444EB6}" type="presParOf" srcId="{711CC043-19D6-43A8-A493-98B3EB1DF554}" destId="{E65AE409-6C23-4CBF-A23B-67EC36037CD0}" srcOrd="0" destOrd="0" presId="urn:microsoft.com/office/officeart/2005/8/layout/vList3#9"/>
    <dgm:cxn modelId="{33969540-CC5F-49B1-83FC-2684DAF21731}" type="presParOf" srcId="{711CC043-19D6-43A8-A493-98B3EB1DF554}" destId="{A5150D1E-0BB8-4D81-826B-AACD2641E25E}" srcOrd="1" destOrd="0" presId="urn:microsoft.com/office/officeart/2005/8/layout/vList3#9"/>
    <dgm:cxn modelId="{9BD38D35-C5A5-424E-B474-583CF2FFE53E}" type="presParOf" srcId="{F8F31ED8-6753-49CB-86FF-CC6D4E6EDDF8}" destId="{17E31854-6269-4B84-B32A-96585844FD8C}" srcOrd="3" destOrd="0" presId="urn:microsoft.com/office/officeart/2005/8/layout/vList3#9"/>
    <dgm:cxn modelId="{7D1B97E9-1A05-45E2-A04B-FBC558BF7645}" type="presParOf" srcId="{F8F31ED8-6753-49CB-86FF-CC6D4E6EDDF8}" destId="{82AEE1C6-3079-4D3A-A72B-6B582178C2FB}" srcOrd="4" destOrd="0" presId="urn:microsoft.com/office/officeart/2005/8/layout/vList3#9"/>
    <dgm:cxn modelId="{14D7877A-979A-4A50-A018-5F10563032BC}" type="presParOf" srcId="{82AEE1C6-3079-4D3A-A72B-6B582178C2FB}" destId="{8CBBE456-2D5C-4DBF-8ABB-42FCEE71FA04}" srcOrd="0" destOrd="0" presId="urn:microsoft.com/office/officeart/2005/8/layout/vList3#9"/>
    <dgm:cxn modelId="{D50E61D2-21AD-4A9D-B9A1-52DB683B8834}" type="presParOf" srcId="{82AEE1C6-3079-4D3A-A72B-6B582178C2FB}" destId="{CAFC821A-EC36-473C-BD2B-10559B32DE24}" srcOrd="1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2F5977-CD50-43F6-AD47-E8BAF26DFBDA}" type="doc">
      <dgm:prSet loTypeId="urn:microsoft.com/office/officeart/2005/8/layout/vList3#10" loCatId="list" qsTypeId="urn:microsoft.com/office/officeart/2005/8/quickstyle/simple1" qsCatId="simple" csTypeId="urn:microsoft.com/office/officeart/2005/8/colors/accent1_2" csCatId="accent1" phldr="1"/>
      <dgm:spPr/>
    </dgm:pt>
    <dgm:pt modelId="{925A4D1C-AB08-4FFF-8944-606093ECE333}">
      <dgm:prSet custT="1"/>
      <dgm:spPr/>
      <dgm:t>
        <a:bodyPr/>
        <a:lstStyle/>
        <a:p>
          <a:pPr algn="l"/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bezpieczeństwo energetyczne i OZE;</a:t>
          </a:r>
        </a:p>
      </dgm:t>
    </dgm:pt>
    <dgm:pt modelId="{FD57B40B-9882-4FEE-B35A-9BD25242B222}" type="sibTrans" cxnId="{BEDC6877-17FC-4E7A-B88C-BE328E865271}">
      <dgm:prSet/>
      <dgm:spPr/>
      <dgm:t>
        <a:bodyPr/>
        <a:lstStyle/>
        <a:p>
          <a:endParaRPr lang="pl-PL" sz="1800"/>
        </a:p>
      </dgm:t>
    </dgm:pt>
    <dgm:pt modelId="{90A7E59B-2751-468A-8B3B-52E66422B9C0}" type="parTrans" cxnId="{BEDC6877-17FC-4E7A-B88C-BE328E865271}">
      <dgm:prSet/>
      <dgm:spPr/>
      <dgm:t>
        <a:bodyPr/>
        <a:lstStyle/>
        <a:p>
          <a:endParaRPr lang="pl-PL" sz="1800"/>
        </a:p>
      </dgm:t>
    </dgm:pt>
    <dgm:pt modelId="{2507152D-CD46-468E-83BD-B6B8B7366D83}">
      <dgm:prSet custT="1"/>
      <dgm:spPr/>
      <dgm:t>
        <a:bodyPr/>
        <a:lstStyle/>
        <a:p>
          <a:pPr algn="l"/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rozwój infrastruktury transportowej (kolejowej i drogowej, systemów intermodalnych), dostępność komunikacyjna wewnątrz regionu; </a:t>
          </a:r>
        </a:p>
      </dgm:t>
    </dgm:pt>
    <dgm:pt modelId="{739E6486-BFFC-4B01-A394-7AE6338E04C6}" type="parTrans" cxnId="{A33A9AD5-3309-45B5-A20A-96923B314FB7}">
      <dgm:prSet/>
      <dgm:spPr/>
      <dgm:t>
        <a:bodyPr/>
        <a:lstStyle/>
        <a:p>
          <a:endParaRPr lang="pl-PL" sz="1800"/>
        </a:p>
      </dgm:t>
    </dgm:pt>
    <dgm:pt modelId="{4635C259-9B01-4687-9495-67E7044B8A25}" type="sibTrans" cxnId="{A33A9AD5-3309-45B5-A20A-96923B314FB7}">
      <dgm:prSet/>
      <dgm:spPr/>
      <dgm:t>
        <a:bodyPr/>
        <a:lstStyle/>
        <a:p>
          <a:endParaRPr lang="pl-PL" sz="1800"/>
        </a:p>
      </dgm:t>
    </dgm:pt>
    <dgm:pt modelId="{D00491FC-F5E9-4814-B5D6-ECBECFDE2239}">
      <dgm:prSet/>
      <dgm:spPr/>
      <dgm:t>
        <a:bodyPr/>
        <a:lstStyle/>
        <a:p>
          <a:pPr algn="l"/>
          <a:r>
            <a:rPr lang="pl-PL">
              <a:latin typeface="Arial" panose="020B0604020202020204" pitchFamily="34" charset="0"/>
              <a:cs typeface="Arial" panose="020B0604020202020204" pitchFamily="34" charset="0"/>
            </a:rPr>
            <a:t>rozwój infrastruktury i procedur zapewniających zapobieganie </a:t>
          </a:r>
          <a:br>
            <a:rPr lang="pl-PL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>
              <a:latin typeface="Arial" panose="020B0604020202020204" pitchFamily="34" charset="0"/>
              <a:cs typeface="Arial" panose="020B0604020202020204" pitchFamily="34" charset="0"/>
            </a:rPr>
            <a:t>i przeciwdziałanie zagrożeniom (naturalnym i antropogenicznym);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BEA0B7-3707-433C-8EE9-E271EAF2CAF5}" type="parTrans" cxnId="{CEEFE7CF-F512-40D7-962A-5776C1BEA7EC}">
      <dgm:prSet/>
      <dgm:spPr/>
      <dgm:t>
        <a:bodyPr/>
        <a:lstStyle/>
        <a:p>
          <a:endParaRPr lang="pl-PL"/>
        </a:p>
      </dgm:t>
    </dgm:pt>
    <dgm:pt modelId="{2154C64D-B923-4089-9B70-379A4EAF3190}" type="sibTrans" cxnId="{CEEFE7CF-F512-40D7-962A-5776C1BEA7EC}">
      <dgm:prSet/>
      <dgm:spPr/>
      <dgm:t>
        <a:bodyPr/>
        <a:lstStyle/>
        <a:p>
          <a:endParaRPr lang="pl-PL"/>
        </a:p>
      </dgm:t>
    </dgm:pt>
    <dgm:pt modelId="{F8F31ED8-6753-49CB-86FF-CC6D4E6EDDF8}" type="pres">
      <dgm:prSet presAssocID="{B02F5977-CD50-43F6-AD47-E8BAF26DFBDA}" presName="linearFlow" presStyleCnt="0">
        <dgm:presLayoutVars>
          <dgm:dir/>
          <dgm:resizeHandles val="exact"/>
        </dgm:presLayoutVars>
      </dgm:prSet>
      <dgm:spPr/>
    </dgm:pt>
    <dgm:pt modelId="{098B0C89-748D-45A3-A0C2-E09E07BC877E}" type="pres">
      <dgm:prSet presAssocID="{925A4D1C-AB08-4FFF-8944-606093ECE333}" presName="composite" presStyleCnt="0"/>
      <dgm:spPr/>
    </dgm:pt>
    <dgm:pt modelId="{78781084-CEAA-4E61-A130-AC5E5286DBB7}" type="pres">
      <dgm:prSet presAssocID="{925A4D1C-AB08-4FFF-8944-606093ECE333}" presName="imgShp" presStyleLbl="fgImgPlace1" presStyleIdx="0" presStyleCnt="3" custScaleX="108223" custScaleY="103379"/>
      <dgm:spPr/>
    </dgm:pt>
    <dgm:pt modelId="{F4270F3E-3713-4AC5-9442-2EC3379DA079}" type="pres">
      <dgm:prSet presAssocID="{925A4D1C-AB08-4FFF-8944-606093ECE333}" presName="txShp" presStyleLbl="node1" presStyleIdx="0" presStyleCnt="3" custScaleY="119486">
        <dgm:presLayoutVars>
          <dgm:bulletEnabled val="1"/>
        </dgm:presLayoutVars>
      </dgm:prSet>
      <dgm:spPr/>
    </dgm:pt>
    <dgm:pt modelId="{91091E68-FF5E-4E60-A24F-B03AEDC0591A}" type="pres">
      <dgm:prSet presAssocID="{FD57B40B-9882-4FEE-B35A-9BD25242B222}" presName="spacing" presStyleCnt="0"/>
      <dgm:spPr/>
    </dgm:pt>
    <dgm:pt modelId="{D0A26E3B-36CD-4A6A-B02D-5FF60CD2CC39}" type="pres">
      <dgm:prSet presAssocID="{2507152D-CD46-468E-83BD-B6B8B7366D83}" presName="composite" presStyleCnt="0"/>
      <dgm:spPr/>
    </dgm:pt>
    <dgm:pt modelId="{8A521405-9796-49C4-B51D-72FC9ACDDEA4}" type="pres">
      <dgm:prSet presAssocID="{2507152D-CD46-468E-83BD-B6B8B7366D83}" presName="imgShp" presStyleLbl="fgImgPlace1" presStyleIdx="1" presStyleCnt="3" custScaleX="111834" custScaleY="111834" custLinFactNeighborX="2306" custLinFactNeighborY="-10966"/>
      <dgm:spPr/>
    </dgm:pt>
    <dgm:pt modelId="{B1AEFF62-4D63-4AE6-9547-116FA28C4705}" type="pres">
      <dgm:prSet presAssocID="{2507152D-CD46-468E-83BD-B6B8B7366D83}" presName="txShp" presStyleLbl="node1" presStyleIdx="1" presStyleCnt="3" custScaleY="123203" custLinFactNeighborX="656" custLinFactNeighborY="-9755">
        <dgm:presLayoutVars>
          <dgm:bulletEnabled val="1"/>
        </dgm:presLayoutVars>
      </dgm:prSet>
      <dgm:spPr/>
    </dgm:pt>
    <dgm:pt modelId="{BC3A8C81-97B0-463A-B53B-57BF341E7052}" type="pres">
      <dgm:prSet presAssocID="{4635C259-9B01-4687-9495-67E7044B8A25}" presName="spacing" presStyleCnt="0"/>
      <dgm:spPr/>
    </dgm:pt>
    <dgm:pt modelId="{18B9BB69-D19A-471F-A093-F079C5BA095F}" type="pres">
      <dgm:prSet presAssocID="{D00491FC-F5E9-4814-B5D6-ECBECFDE2239}" presName="composite" presStyleCnt="0"/>
      <dgm:spPr/>
    </dgm:pt>
    <dgm:pt modelId="{0F510D8C-FD18-40A2-A014-215C1034D8D7}" type="pres">
      <dgm:prSet presAssocID="{D00491FC-F5E9-4814-B5D6-ECBECFDE2239}" presName="imgShp" presStyleLbl="fgImgPlace1" presStyleIdx="2" presStyleCnt="3" custScaleX="111537" custScaleY="111537" custLinFactNeighborX="5381" custLinFactNeighborY="-8198"/>
      <dgm:spPr/>
    </dgm:pt>
    <dgm:pt modelId="{FF1C2DD7-B931-4A6D-8212-2FDCFDC8AFE1}" type="pres">
      <dgm:prSet presAssocID="{D00491FC-F5E9-4814-B5D6-ECBECFDE2239}" presName="txShp" presStyleLbl="node1" presStyleIdx="2" presStyleCnt="3" custScaleY="124884" custLinFactNeighborX="602" custLinFactNeighborY="-16455">
        <dgm:presLayoutVars>
          <dgm:bulletEnabled val="1"/>
        </dgm:presLayoutVars>
      </dgm:prSet>
      <dgm:spPr/>
    </dgm:pt>
  </dgm:ptLst>
  <dgm:cxnLst>
    <dgm:cxn modelId="{BEDC6877-17FC-4E7A-B88C-BE328E865271}" srcId="{B02F5977-CD50-43F6-AD47-E8BAF26DFBDA}" destId="{925A4D1C-AB08-4FFF-8944-606093ECE333}" srcOrd="0" destOrd="0" parTransId="{90A7E59B-2751-468A-8B3B-52E66422B9C0}" sibTransId="{FD57B40B-9882-4FEE-B35A-9BD25242B222}"/>
    <dgm:cxn modelId="{37CC2178-678D-4EEF-B4EB-B70BC94126B4}" type="presOf" srcId="{2507152D-CD46-468E-83BD-B6B8B7366D83}" destId="{B1AEFF62-4D63-4AE6-9547-116FA28C4705}" srcOrd="0" destOrd="0" presId="urn:microsoft.com/office/officeart/2005/8/layout/vList3#10"/>
    <dgm:cxn modelId="{41E68B9B-BB90-4931-B7A9-A06B9E306E75}" type="presOf" srcId="{B02F5977-CD50-43F6-AD47-E8BAF26DFBDA}" destId="{F8F31ED8-6753-49CB-86FF-CC6D4E6EDDF8}" srcOrd="0" destOrd="0" presId="urn:microsoft.com/office/officeart/2005/8/layout/vList3#10"/>
    <dgm:cxn modelId="{CEEFE7CF-F512-40D7-962A-5776C1BEA7EC}" srcId="{B02F5977-CD50-43F6-AD47-E8BAF26DFBDA}" destId="{D00491FC-F5E9-4814-B5D6-ECBECFDE2239}" srcOrd="2" destOrd="0" parTransId="{78BEA0B7-3707-433C-8EE9-E271EAF2CAF5}" sibTransId="{2154C64D-B923-4089-9B70-379A4EAF3190}"/>
    <dgm:cxn modelId="{A33A9AD5-3309-45B5-A20A-96923B314FB7}" srcId="{B02F5977-CD50-43F6-AD47-E8BAF26DFBDA}" destId="{2507152D-CD46-468E-83BD-B6B8B7366D83}" srcOrd="1" destOrd="0" parTransId="{739E6486-BFFC-4B01-A394-7AE6338E04C6}" sibTransId="{4635C259-9B01-4687-9495-67E7044B8A25}"/>
    <dgm:cxn modelId="{2D5FEBDB-0744-49FB-9901-D569141BD6B0}" type="presOf" srcId="{925A4D1C-AB08-4FFF-8944-606093ECE333}" destId="{F4270F3E-3713-4AC5-9442-2EC3379DA079}" srcOrd="0" destOrd="0" presId="urn:microsoft.com/office/officeart/2005/8/layout/vList3#10"/>
    <dgm:cxn modelId="{91CF43F9-B7FC-4D44-9286-D9445D9956EB}" type="presOf" srcId="{D00491FC-F5E9-4814-B5D6-ECBECFDE2239}" destId="{FF1C2DD7-B931-4A6D-8212-2FDCFDC8AFE1}" srcOrd="0" destOrd="0" presId="urn:microsoft.com/office/officeart/2005/8/layout/vList3#10"/>
    <dgm:cxn modelId="{D469756D-22AB-4257-9582-5D88749C99A2}" type="presParOf" srcId="{F8F31ED8-6753-49CB-86FF-CC6D4E6EDDF8}" destId="{098B0C89-748D-45A3-A0C2-E09E07BC877E}" srcOrd="0" destOrd="0" presId="urn:microsoft.com/office/officeart/2005/8/layout/vList3#10"/>
    <dgm:cxn modelId="{F16E70C6-6201-4362-892B-94E80E4B0967}" type="presParOf" srcId="{098B0C89-748D-45A3-A0C2-E09E07BC877E}" destId="{78781084-CEAA-4E61-A130-AC5E5286DBB7}" srcOrd="0" destOrd="0" presId="urn:microsoft.com/office/officeart/2005/8/layout/vList3#10"/>
    <dgm:cxn modelId="{1821CDF3-8F03-44CC-9C7B-2239579FA50E}" type="presParOf" srcId="{098B0C89-748D-45A3-A0C2-E09E07BC877E}" destId="{F4270F3E-3713-4AC5-9442-2EC3379DA079}" srcOrd="1" destOrd="0" presId="urn:microsoft.com/office/officeart/2005/8/layout/vList3#10"/>
    <dgm:cxn modelId="{3168828D-1DB1-4C3B-9B01-5BDACAE109AE}" type="presParOf" srcId="{F8F31ED8-6753-49CB-86FF-CC6D4E6EDDF8}" destId="{91091E68-FF5E-4E60-A24F-B03AEDC0591A}" srcOrd="1" destOrd="0" presId="urn:microsoft.com/office/officeart/2005/8/layout/vList3#10"/>
    <dgm:cxn modelId="{08EBFCF7-1C58-43AE-AE21-D352AF433A4C}" type="presParOf" srcId="{F8F31ED8-6753-49CB-86FF-CC6D4E6EDDF8}" destId="{D0A26E3B-36CD-4A6A-B02D-5FF60CD2CC39}" srcOrd="2" destOrd="0" presId="urn:microsoft.com/office/officeart/2005/8/layout/vList3#10"/>
    <dgm:cxn modelId="{2F5F897E-BF6E-4CD6-8731-D57E5943D06D}" type="presParOf" srcId="{D0A26E3B-36CD-4A6A-B02D-5FF60CD2CC39}" destId="{8A521405-9796-49C4-B51D-72FC9ACDDEA4}" srcOrd="0" destOrd="0" presId="urn:microsoft.com/office/officeart/2005/8/layout/vList3#10"/>
    <dgm:cxn modelId="{AC353890-97F9-4C18-AB9E-7CC718BAB2F3}" type="presParOf" srcId="{D0A26E3B-36CD-4A6A-B02D-5FF60CD2CC39}" destId="{B1AEFF62-4D63-4AE6-9547-116FA28C4705}" srcOrd="1" destOrd="0" presId="urn:microsoft.com/office/officeart/2005/8/layout/vList3#10"/>
    <dgm:cxn modelId="{A9F3A464-74F2-4AEA-BBC8-70532BD86AA7}" type="presParOf" srcId="{F8F31ED8-6753-49CB-86FF-CC6D4E6EDDF8}" destId="{BC3A8C81-97B0-463A-B53B-57BF341E7052}" srcOrd="3" destOrd="0" presId="urn:microsoft.com/office/officeart/2005/8/layout/vList3#10"/>
    <dgm:cxn modelId="{3732C1AA-8D35-4D35-B1C4-F2B3636944D9}" type="presParOf" srcId="{F8F31ED8-6753-49CB-86FF-CC6D4E6EDDF8}" destId="{18B9BB69-D19A-471F-A093-F079C5BA095F}" srcOrd="4" destOrd="0" presId="urn:microsoft.com/office/officeart/2005/8/layout/vList3#10"/>
    <dgm:cxn modelId="{BC12C806-1A82-423B-8AB4-0D421D219DC4}" type="presParOf" srcId="{18B9BB69-D19A-471F-A093-F079C5BA095F}" destId="{0F510D8C-FD18-40A2-A014-215C1034D8D7}" srcOrd="0" destOrd="0" presId="urn:microsoft.com/office/officeart/2005/8/layout/vList3#10"/>
    <dgm:cxn modelId="{C40E1894-829C-4B4C-B74C-CB309BD66B7D}" type="presParOf" srcId="{18B9BB69-D19A-471F-A093-F079C5BA095F}" destId="{FF1C2DD7-B931-4A6D-8212-2FDCFDC8AFE1}" srcOrd="1" destOrd="0" presId="urn:microsoft.com/office/officeart/2005/8/layout/vList3#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2F5977-CD50-43F6-AD47-E8BAF26DFBDA}" type="doc">
      <dgm:prSet loTypeId="urn:microsoft.com/office/officeart/2005/8/layout/vList3#11" loCatId="list" qsTypeId="urn:microsoft.com/office/officeart/2005/8/quickstyle/simple1" qsCatId="simple" csTypeId="urn:microsoft.com/office/officeart/2005/8/colors/accent1_2" csCatId="accent1" phldr="1"/>
      <dgm:spPr/>
    </dgm:pt>
    <dgm:pt modelId="{9F1353AE-F01C-4770-8C0F-77E5950E6A30}">
      <dgm:prSet custT="1"/>
      <dgm:spPr/>
      <dgm:t>
        <a:bodyPr/>
        <a:lstStyle/>
        <a:p>
          <a:pPr algn="l"/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rozwój infrastruktury wodno-ściekowej;</a:t>
          </a:r>
        </a:p>
      </dgm:t>
    </dgm:pt>
    <dgm:pt modelId="{5EBF41EF-0DDC-45F8-AA62-8C645C3BB3E2}" type="parTrans" cxnId="{A35686F1-1D34-412D-8B0A-DEE50BFC5F9C}">
      <dgm:prSet/>
      <dgm:spPr/>
      <dgm:t>
        <a:bodyPr/>
        <a:lstStyle/>
        <a:p>
          <a:endParaRPr lang="pl-PL"/>
        </a:p>
      </dgm:t>
    </dgm:pt>
    <dgm:pt modelId="{0E5AC9DA-8DE1-4E1B-B6D4-1DB477B91A68}" type="sibTrans" cxnId="{A35686F1-1D34-412D-8B0A-DEE50BFC5F9C}">
      <dgm:prSet/>
      <dgm:spPr/>
      <dgm:t>
        <a:bodyPr/>
        <a:lstStyle/>
        <a:p>
          <a:endParaRPr lang="pl-PL"/>
        </a:p>
      </dgm:t>
    </dgm:pt>
    <dgm:pt modelId="{BAFDFBCD-9473-40AB-8710-B8349473FE2A}">
      <dgm:prSet custT="1"/>
      <dgm:spPr/>
      <dgm:t>
        <a:bodyPr/>
        <a:lstStyle/>
        <a:p>
          <a:pPr algn="l"/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poprawa bilansu wodnego</a:t>
          </a:r>
        </a:p>
      </dgm:t>
    </dgm:pt>
    <dgm:pt modelId="{09A2F7F4-41A1-4DBF-B9A9-503883EB52CD}" type="parTrans" cxnId="{9C38137A-52FB-446A-82DD-1F32F9C48F35}">
      <dgm:prSet/>
      <dgm:spPr/>
      <dgm:t>
        <a:bodyPr/>
        <a:lstStyle/>
        <a:p>
          <a:endParaRPr lang="pl-PL"/>
        </a:p>
      </dgm:t>
    </dgm:pt>
    <dgm:pt modelId="{0B291CF5-2C53-4295-9465-B525DDA0C7EF}" type="sibTrans" cxnId="{9C38137A-52FB-446A-82DD-1F32F9C48F35}">
      <dgm:prSet/>
      <dgm:spPr/>
      <dgm:t>
        <a:bodyPr/>
        <a:lstStyle/>
        <a:p>
          <a:endParaRPr lang="pl-PL"/>
        </a:p>
      </dgm:t>
    </dgm:pt>
    <dgm:pt modelId="{39BBD1CF-24FB-4B79-A426-D1C5A44E1A9C}">
      <dgm:prSet custT="1"/>
      <dgm:spPr/>
      <dgm:t>
        <a:bodyPr/>
        <a:lstStyle/>
        <a:p>
          <a:pPr algn="l"/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transport publiczny niskoemisyjny</a:t>
          </a:r>
        </a:p>
      </dgm:t>
    </dgm:pt>
    <dgm:pt modelId="{53207CEE-0A15-4053-A9C3-132A2BEE9C30}" type="parTrans" cxnId="{0AFA8D67-CA0B-47F6-B5B6-581623F663CB}">
      <dgm:prSet/>
      <dgm:spPr/>
      <dgm:t>
        <a:bodyPr/>
        <a:lstStyle/>
        <a:p>
          <a:endParaRPr lang="pl-PL"/>
        </a:p>
      </dgm:t>
    </dgm:pt>
    <dgm:pt modelId="{C27BD794-2F20-425C-AD6B-934CDCA953C1}" type="sibTrans" cxnId="{0AFA8D67-CA0B-47F6-B5B6-581623F663CB}">
      <dgm:prSet/>
      <dgm:spPr/>
      <dgm:t>
        <a:bodyPr/>
        <a:lstStyle/>
        <a:p>
          <a:endParaRPr lang="pl-PL"/>
        </a:p>
      </dgm:t>
    </dgm:pt>
    <dgm:pt modelId="{F8F31ED8-6753-49CB-86FF-CC6D4E6EDDF8}" type="pres">
      <dgm:prSet presAssocID="{B02F5977-CD50-43F6-AD47-E8BAF26DFBDA}" presName="linearFlow" presStyleCnt="0">
        <dgm:presLayoutVars>
          <dgm:dir/>
          <dgm:resizeHandles val="exact"/>
        </dgm:presLayoutVars>
      </dgm:prSet>
      <dgm:spPr/>
    </dgm:pt>
    <dgm:pt modelId="{BA4C813C-888C-4742-997E-11672B4FEF09}" type="pres">
      <dgm:prSet presAssocID="{9F1353AE-F01C-4770-8C0F-77E5950E6A30}" presName="composite" presStyleCnt="0"/>
      <dgm:spPr/>
    </dgm:pt>
    <dgm:pt modelId="{7D9392E9-1B15-4333-85AC-2C5EB7B6ED29}" type="pres">
      <dgm:prSet presAssocID="{9F1353AE-F01C-4770-8C0F-77E5950E6A30}" presName="imgShp" presStyleLbl="fgImgPlace1" presStyleIdx="0" presStyleCnt="3" custScaleX="91430" custScaleY="91430"/>
      <dgm:spPr/>
    </dgm:pt>
    <dgm:pt modelId="{17889F80-B987-4F51-8828-F60E715F5AA0}" type="pres">
      <dgm:prSet presAssocID="{9F1353AE-F01C-4770-8C0F-77E5950E6A30}" presName="txShp" presStyleLbl="node1" presStyleIdx="0" presStyleCnt="3" custLinFactNeighborX="641" custLinFactNeighborY="-156">
        <dgm:presLayoutVars>
          <dgm:bulletEnabled val="1"/>
        </dgm:presLayoutVars>
      </dgm:prSet>
      <dgm:spPr/>
    </dgm:pt>
    <dgm:pt modelId="{7BD763AB-E150-4A1C-B43A-ADEB477C5FA5}" type="pres">
      <dgm:prSet presAssocID="{0E5AC9DA-8DE1-4E1B-B6D4-1DB477B91A68}" presName="spacing" presStyleCnt="0"/>
      <dgm:spPr/>
    </dgm:pt>
    <dgm:pt modelId="{0650F377-3307-4779-908B-12C5EE42622E}" type="pres">
      <dgm:prSet presAssocID="{BAFDFBCD-9473-40AB-8710-B8349473FE2A}" presName="composite" presStyleCnt="0"/>
      <dgm:spPr/>
    </dgm:pt>
    <dgm:pt modelId="{42D0A3E1-939F-42E8-8D6F-30E6EC9A0E4B}" type="pres">
      <dgm:prSet presAssocID="{BAFDFBCD-9473-40AB-8710-B8349473FE2A}" presName="imgShp" presStyleLbl="fgImgPlace1" presStyleIdx="1" presStyleCnt="3" custScaleX="90662" custScaleY="88543" custLinFactNeighborX="2684" custLinFactNeighborY="-14590"/>
      <dgm:spPr/>
    </dgm:pt>
    <dgm:pt modelId="{632E6604-9FDF-4FBE-8AB3-964D2C504790}" type="pres">
      <dgm:prSet presAssocID="{BAFDFBCD-9473-40AB-8710-B8349473FE2A}" presName="txShp" presStyleLbl="node1" presStyleIdx="1" presStyleCnt="3" custLinFactNeighborX="691" custLinFactNeighborY="-11487">
        <dgm:presLayoutVars>
          <dgm:bulletEnabled val="1"/>
        </dgm:presLayoutVars>
      </dgm:prSet>
      <dgm:spPr/>
    </dgm:pt>
    <dgm:pt modelId="{8AF4FFF5-BBF0-4C15-8358-586B8F1221E5}" type="pres">
      <dgm:prSet presAssocID="{0B291CF5-2C53-4295-9465-B525DDA0C7EF}" presName="spacing" presStyleCnt="0"/>
      <dgm:spPr/>
    </dgm:pt>
    <dgm:pt modelId="{FBCB7934-F941-432A-8580-EDDBEFEFA603}" type="pres">
      <dgm:prSet presAssocID="{39BBD1CF-24FB-4B79-A426-D1C5A44E1A9C}" presName="composite" presStyleCnt="0"/>
      <dgm:spPr/>
    </dgm:pt>
    <dgm:pt modelId="{6FF0B502-8A36-441E-9710-DFE8F17CAA3B}" type="pres">
      <dgm:prSet presAssocID="{39BBD1CF-24FB-4B79-A426-D1C5A44E1A9C}" presName="imgShp" presStyleLbl="fgImgPlace1" presStyleIdx="2" presStyleCnt="3" custScaleX="85910" custScaleY="85910" custLinFactNeighborX="7780" custLinFactNeighborY="-14928"/>
      <dgm:spPr/>
    </dgm:pt>
    <dgm:pt modelId="{06384E00-35B3-4E28-A814-EA6BFE45B234}" type="pres">
      <dgm:prSet presAssocID="{39BBD1CF-24FB-4B79-A426-D1C5A44E1A9C}" presName="txShp" presStyleLbl="node1" presStyleIdx="2" presStyleCnt="3" custLinFactNeighborX="996" custLinFactNeighborY="-20458">
        <dgm:presLayoutVars>
          <dgm:bulletEnabled val="1"/>
        </dgm:presLayoutVars>
      </dgm:prSet>
      <dgm:spPr/>
    </dgm:pt>
  </dgm:ptLst>
  <dgm:cxnLst>
    <dgm:cxn modelId="{726FD400-97F5-4DE1-9016-F2CD56ACDBAB}" type="presOf" srcId="{B02F5977-CD50-43F6-AD47-E8BAF26DFBDA}" destId="{F8F31ED8-6753-49CB-86FF-CC6D4E6EDDF8}" srcOrd="0" destOrd="0" presId="urn:microsoft.com/office/officeart/2005/8/layout/vList3#11"/>
    <dgm:cxn modelId="{0AFA8D67-CA0B-47F6-B5B6-581623F663CB}" srcId="{B02F5977-CD50-43F6-AD47-E8BAF26DFBDA}" destId="{39BBD1CF-24FB-4B79-A426-D1C5A44E1A9C}" srcOrd="2" destOrd="0" parTransId="{53207CEE-0A15-4053-A9C3-132A2BEE9C30}" sibTransId="{C27BD794-2F20-425C-AD6B-934CDCA953C1}"/>
    <dgm:cxn modelId="{9C38137A-52FB-446A-82DD-1F32F9C48F35}" srcId="{B02F5977-CD50-43F6-AD47-E8BAF26DFBDA}" destId="{BAFDFBCD-9473-40AB-8710-B8349473FE2A}" srcOrd="1" destOrd="0" parTransId="{09A2F7F4-41A1-4DBF-B9A9-503883EB52CD}" sibTransId="{0B291CF5-2C53-4295-9465-B525DDA0C7EF}"/>
    <dgm:cxn modelId="{A78562B2-D639-4324-9BF0-E49BCEFFD158}" type="presOf" srcId="{BAFDFBCD-9473-40AB-8710-B8349473FE2A}" destId="{632E6604-9FDF-4FBE-8AB3-964D2C504790}" srcOrd="0" destOrd="0" presId="urn:microsoft.com/office/officeart/2005/8/layout/vList3#11"/>
    <dgm:cxn modelId="{8FC09DBE-CDEB-4FC0-AEE5-0A8A88D6BFE1}" type="presOf" srcId="{39BBD1CF-24FB-4B79-A426-D1C5A44E1A9C}" destId="{06384E00-35B3-4E28-A814-EA6BFE45B234}" srcOrd="0" destOrd="0" presId="urn:microsoft.com/office/officeart/2005/8/layout/vList3#11"/>
    <dgm:cxn modelId="{A35686F1-1D34-412D-8B0A-DEE50BFC5F9C}" srcId="{B02F5977-CD50-43F6-AD47-E8BAF26DFBDA}" destId="{9F1353AE-F01C-4770-8C0F-77E5950E6A30}" srcOrd="0" destOrd="0" parTransId="{5EBF41EF-0DDC-45F8-AA62-8C645C3BB3E2}" sibTransId="{0E5AC9DA-8DE1-4E1B-B6D4-1DB477B91A68}"/>
    <dgm:cxn modelId="{D3DFF5F5-69E5-4A3D-853C-D9FF61B06469}" type="presOf" srcId="{9F1353AE-F01C-4770-8C0F-77E5950E6A30}" destId="{17889F80-B987-4F51-8828-F60E715F5AA0}" srcOrd="0" destOrd="0" presId="urn:microsoft.com/office/officeart/2005/8/layout/vList3#11"/>
    <dgm:cxn modelId="{D3CAE61A-2EFC-4EAC-A7B9-0555839A7448}" type="presParOf" srcId="{F8F31ED8-6753-49CB-86FF-CC6D4E6EDDF8}" destId="{BA4C813C-888C-4742-997E-11672B4FEF09}" srcOrd="0" destOrd="0" presId="urn:microsoft.com/office/officeart/2005/8/layout/vList3#11"/>
    <dgm:cxn modelId="{60C5FB73-3BA0-4E98-9B79-E8500C57DB88}" type="presParOf" srcId="{BA4C813C-888C-4742-997E-11672B4FEF09}" destId="{7D9392E9-1B15-4333-85AC-2C5EB7B6ED29}" srcOrd="0" destOrd="0" presId="urn:microsoft.com/office/officeart/2005/8/layout/vList3#11"/>
    <dgm:cxn modelId="{1D4D12D6-EA54-4862-B068-E8E2C7A87066}" type="presParOf" srcId="{BA4C813C-888C-4742-997E-11672B4FEF09}" destId="{17889F80-B987-4F51-8828-F60E715F5AA0}" srcOrd="1" destOrd="0" presId="urn:microsoft.com/office/officeart/2005/8/layout/vList3#11"/>
    <dgm:cxn modelId="{B8AC5DB3-0F10-4DE6-9FA6-B37B38C598CB}" type="presParOf" srcId="{F8F31ED8-6753-49CB-86FF-CC6D4E6EDDF8}" destId="{7BD763AB-E150-4A1C-B43A-ADEB477C5FA5}" srcOrd="1" destOrd="0" presId="urn:microsoft.com/office/officeart/2005/8/layout/vList3#11"/>
    <dgm:cxn modelId="{63B4E80C-667A-4370-A548-CCD352102325}" type="presParOf" srcId="{F8F31ED8-6753-49CB-86FF-CC6D4E6EDDF8}" destId="{0650F377-3307-4779-908B-12C5EE42622E}" srcOrd="2" destOrd="0" presId="urn:microsoft.com/office/officeart/2005/8/layout/vList3#11"/>
    <dgm:cxn modelId="{A8BACC62-80B2-417F-8FA2-8D084533D29D}" type="presParOf" srcId="{0650F377-3307-4779-908B-12C5EE42622E}" destId="{42D0A3E1-939F-42E8-8D6F-30E6EC9A0E4B}" srcOrd="0" destOrd="0" presId="urn:microsoft.com/office/officeart/2005/8/layout/vList3#11"/>
    <dgm:cxn modelId="{2BDAF7EF-D2E8-41DA-A1A4-D620F16ACF21}" type="presParOf" srcId="{0650F377-3307-4779-908B-12C5EE42622E}" destId="{632E6604-9FDF-4FBE-8AB3-964D2C504790}" srcOrd="1" destOrd="0" presId="urn:microsoft.com/office/officeart/2005/8/layout/vList3#11"/>
    <dgm:cxn modelId="{78FF9AD5-A336-406D-86B8-09BD321581D5}" type="presParOf" srcId="{F8F31ED8-6753-49CB-86FF-CC6D4E6EDDF8}" destId="{8AF4FFF5-BBF0-4C15-8358-586B8F1221E5}" srcOrd="3" destOrd="0" presId="urn:microsoft.com/office/officeart/2005/8/layout/vList3#11"/>
    <dgm:cxn modelId="{D6BCDC8C-905F-4D13-AD16-CC87D8BE6C4C}" type="presParOf" srcId="{F8F31ED8-6753-49CB-86FF-CC6D4E6EDDF8}" destId="{FBCB7934-F941-432A-8580-EDDBEFEFA603}" srcOrd="4" destOrd="0" presId="urn:microsoft.com/office/officeart/2005/8/layout/vList3#11"/>
    <dgm:cxn modelId="{ABB53589-0E1B-454B-93B8-1A9A106769F0}" type="presParOf" srcId="{FBCB7934-F941-432A-8580-EDDBEFEFA603}" destId="{6FF0B502-8A36-441E-9710-DFE8F17CAA3B}" srcOrd="0" destOrd="0" presId="urn:microsoft.com/office/officeart/2005/8/layout/vList3#11"/>
    <dgm:cxn modelId="{03F82677-08FB-46D6-BDF1-B93C60E7FD5F}" type="presParOf" srcId="{FBCB7934-F941-432A-8580-EDDBEFEFA603}" destId="{06384E00-35B3-4E28-A814-EA6BFE45B234}" srcOrd="1" destOrd="0" presId="urn:microsoft.com/office/officeart/2005/8/layout/vList3#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2F5977-CD50-43F6-AD47-E8BAF26DFBDA}" type="doc">
      <dgm:prSet loTypeId="urn:microsoft.com/office/officeart/2005/8/layout/vList3#12" loCatId="list" qsTypeId="urn:microsoft.com/office/officeart/2005/8/quickstyle/simple1" qsCatId="simple" csTypeId="urn:microsoft.com/office/officeart/2005/8/colors/accent1_2" csCatId="accent1" phldr="1"/>
      <dgm:spPr/>
    </dgm:pt>
    <dgm:pt modelId="{CF9806C7-4165-4046-A84C-0FD7900105DD}">
      <dgm:prSet custT="1"/>
      <dgm:spPr/>
      <dgm:t>
        <a:bodyPr/>
        <a:lstStyle/>
        <a:p>
          <a:pPr algn="l"/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dostępność do usług publicznych odpowiedniej jakości (zdrowotnych, edukacyjnych, kultury </a:t>
          </a:r>
          <a:b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i rekreacji, pomocy i opieki społecznej, bezpieczeństwa publicznego); </a:t>
          </a:r>
        </a:p>
      </dgm:t>
    </dgm:pt>
    <dgm:pt modelId="{C1F6EF9F-507E-454A-A87A-61C7BA6B2450}" type="parTrans" cxnId="{A72BD914-F820-40BD-960C-F7D2367C8EB4}">
      <dgm:prSet/>
      <dgm:spPr/>
      <dgm:t>
        <a:bodyPr/>
        <a:lstStyle/>
        <a:p>
          <a:endParaRPr lang="pl-PL"/>
        </a:p>
      </dgm:t>
    </dgm:pt>
    <dgm:pt modelId="{6531AE55-D2E9-4B3E-A2B5-82357E2CB19A}" type="sibTrans" cxnId="{A72BD914-F820-40BD-960C-F7D2367C8EB4}">
      <dgm:prSet/>
      <dgm:spPr/>
      <dgm:t>
        <a:bodyPr/>
        <a:lstStyle/>
        <a:p>
          <a:endParaRPr lang="pl-PL"/>
        </a:p>
      </dgm:t>
    </dgm:pt>
    <dgm:pt modelId="{1ABDD5FF-4744-427F-83DE-8080D4C4AF98}">
      <dgm:prSet custT="1"/>
      <dgm:spPr/>
      <dgm:t>
        <a:bodyPr/>
        <a:lstStyle/>
        <a:p>
          <a:pPr algn="l"/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dostępność do przestrzeni publicznych umożliwiających włączenie społeczne; </a:t>
          </a:r>
        </a:p>
      </dgm:t>
    </dgm:pt>
    <dgm:pt modelId="{DB02AC2A-7C90-4293-BA0C-9339DE2ED311}" type="parTrans" cxnId="{43F67E4B-A77C-483F-BA9B-9F555167A818}">
      <dgm:prSet/>
      <dgm:spPr/>
      <dgm:t>
        <a:bodyPr/>
        <a:lstStyle/>
        <a:p>
          <a:endParaRPr lang="pl-PL"/>
        </a:p>
      </dgm:t>
    </dgm:pt>
    <dgm:pt modelId="{88A71654-CD65-4F6B-B0EB-2AC93F3FAF05}" type="sibTrans" cxnId="{43F67E4B-A77C-483F-BA9B-9F555167A818}">
      <dgm:prSet/>
      <dgm:spPr/>
      <dgm:t>
        <a:bodyPr/>
        <a:lstStyle/>
        <a:p>
          <a:endParaRPr lang="pl-PL"/>
        </a:p>
      </dgm:t>
    </dgm:pt>
    <dgm:pt modelId="{27D4F283-7AEE-4A0F-9262-43EBC984B1A1}">
      <dgm:prSet custT="1"/>
      <dgm:spPr/>
      <dgm:t>
        <a:bodyPr/>
        <a:lstStyle/>
        <a:p>
          <a:pPr algn="l"/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cyfryzacja zasobów i rozwój e-usług; </a:t>
          </a:r>
        </a:p>
      </dgm:t>
    </dgm:pt>
    <dgm:pt modelId="{386584EB-A53F-44DF-98C3-7543E77D237D}" type="parTrans" cxnId="{590CD1CF-13C1-469A-AA2B-9C9734B23FB3}">
      <dgm:prSet/>
      <dgm:spPr/>
      <dgm:t>
        <a:bodyPr/>
        <a:lstStyle/>
        <a:p>
          <a:endParaRPr lang="pl-PL"/>
        </a:p>
      </dgm:t>
    </dgm:pt>
    <dgm:pt modelId="{483894AA-8B34-400F-8C2D-F4C4EF05663F}" type="sibTrans" cxnId="{590CD1CF-13C1-469A-AA2B-9C9734B23FB3}">
      <dgm:prSet/>
      <dgm:spPr/>
      <dgm:t>
        <a:bodyPr/>
        <a:lstStyle/>
        <a:p>
          <a:endParaRPr lang="pl-PL"/>
        </a:p>
      </dgm:t>
    </dgm:pt>
    <dgm:pt modelId="{1BFF5DF4-A6FA-4BAE-B2D7-0EEA95C22DEE}">
      <dgm:prSet custT="1"/>
      <dgm:spPr/>
      <dgm:t>
        <a:bodyPr/>
        <a:lstStyle/>
        <a:p>
          <a:pPr algn="l"/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budowanie partnerstw dla rozwoju i wzmacnianie potencjału instytucjonalnego</a:t>
          </a:r>
        </a:p>
      </dgm:t>
    </dgm:pt>
    <dgm:pt modelId="{19C9F3EE-B17B-4D6F-AD55-991EC145FC75}" type="parTrans" cxnId="{A27CE31F-5D27-43AB-A3F1-F08C77ACA778}">
      <dgm:prSet/>
      <dgm:spPr/>
      <dgm:t>
        <a:bodyPr/>
        <a:lstStyle/>
        <a:p>
          <a:endParaRPr lang="pl-PL"/>
        </a:p>
      </dgm:t>
    </dgm:pt>
    <dgm:pt modelId="{68411586-67BD-4C69-93DF-E4CAA1AAFB03}" type="sibTrans" cxnId="{A27CE31F-5D27-43AB-A3F1-F08C77ACA778}">
      <dgm:prSet/>
      <dgm:spPr/>
      <dgm:t>
        <a:bodyPr/>
        <a:lstStyle/>
        <a:p>
          <a:endParaRPr lang="pl-PL"/>
        </a:p>
      </dgm:t>
    </dgm:pt>
    <dgm:pt modelId="{F8F31ED8-6753-49CB-86FF-CC6D4E6EDDF8}" type="pres">
      <dgm:prSet presAssocID="{B02F5977-CD50-43F6-AD47-E8BAF26DFBDA}" presName="linearFlow" presStyleCnt="0">
        <dgm:presLayoutVars>
          <dgm:dir/>
          <dgm:resizeHandles val="exact"/>
        </dgm:presLayoutVars>
      </dgm:prSet>
      <dgm:spPr/>
    </dgm:pt>
    <dgm:pt modelId="{AD9FA378-D319-4D09-A242-BBD33556D945}" type="pres">
      <dgm:prSet presAssocID="{CF9806C7-4165-4046-A84C-0FD7900105DD}" presName="composite" presStyleCnt="0"/>
      <dgm:spPr/>
    </dgm:pt>
    <dgm:pt modelId="{DED003CC-2812-4A9C-8807-C49A777B316D}" type="pres">
      <dgm:prSet presAssocID="{CF9806C7-4165-4046-A84C-0FD7900105DD}" presName="imgShp" presStyleLbl="fgImgPlace1" presStyleIdx="0" presStyleCnt="4"/>
      <dgm:spPr/>
    </dgm:pt>
    <dgm:pt modelId="{EFCC9CA1-231D-4D16-AC53-33EBE30C7C9B}" type="pres">
      <dgm:prSet presAssocID="{CF9806C7-4165-4046-A84C-0FD7900105DD}" presName="txShp" presStyleLbl="node1" presStyleIdx="0" presStyleCnt="4">
        <dgm:presLayoutVars>
          <dgm:bulletEnabled val="1"/>
        </dgm:presLayoutVars>
      </dgm:prSet>
      <dgm:spPr/>
    </dgm:pt>
    <dgm:pt modelId="{8057F83F-6B34-4CBB-9E86-BDD7975BE7DD}" type="pres">
      <dgm:prSet presAssocID="{6531AE55-D2E9-4B3E-A2B5-82357E2CB19A}" presName="spacing" presStyleCnt="0"/>
      <dgm:spPr/>
    </dgm:pt>
    <dgm:pt modelId="{5F74C0B4-AFD1-492A-B583-B5B7B3D10300}" type="pres">
      <dgm:prSet presAssocID="{1ABDD5FF-4744-427F-83DE-8080D4C4AF98}" presName="composite" presStyleCnt="0"/>
      <dgm:spPr/>
    </dgm:pt>
    <dgm:pt modelId="{69949D86-BE3F-4A11-B96B-C84D7ADF88B3}" type="pres">
      <dgm:prSet presAssocID="{1ABDD5FF-4744-427F-83DE-8080D4C4AF98}" presName="imgShp" presStyleLbl="fgImgPlace1" presStyleIdx="1" presStyleCnt="4"/>
      <dgm:spPr/>
    </dgm:pt>
    <dgm:pt modelId="{1ABE6A50-7660-4440-BD2F-3C333BD2AF23}" type="pres">
      <dgm:prSet presAssocID="{1ABDD5FF-4744-427F-83DE-8080D4C4AF98}" presName="txShp" presStyleLbl="node1" presStyleIdx="1" presStyleCnt="4">
        <dgm:presLayoutVars>
          <dgm:bulletEnabled val="1"/>
        </dgm:presLayoutVars>
      </dgm:prSet>
      <dgm:spPr/>
    </dgm:pt>
    <dgm:pt modelId="{FA83D5DC-BEF3-4E20-877C-29730E96E572}" type="pres">
      <dgm:prSet presAssocID="{88A71654-CD65-4F6B-B0EB-2AC93F3FAF05}" presName="spacing" presStyleCnt="0"/>
      <dgm:spPr/>
    </dgm:pt>
    <dgm:pt modelId="{7D0C6F13-CF08-417E-9019-722352E5C0A0}" type="pres">
      <dgm:prSet presAssocID="{27D4F283-7AEE-4A0F-9262-43EBC984B1A1}" presName="composite" presStyleCnt="0"/>
      <dgm:spPr/>
    </dgm:pt>
    <dgm:pt modelId="{93287E4C-9AB7-4716-AA0B-ACD0EA0F7499}" type="pres">
      <dgm:prSet presAssocID="{27D4F283-7AEE-4A0F-9262-43EBC984B1A1}" presName="imgShp" presStyleLbl="fgImgPlace1" presStyleIdx="2" presStyleCnt="4"/>
      <dgm:spPr/>
    </dgm:pt>
    <dgm:pt modelId="{C20FE8C3-9EB0-46C9-92B4-FF2A99EB1A39}" type="pres">
      <dgm:prSet presAssocID="{27D4F283-7AEE-4A0F-9262-43EBC984B1A1}" presName="txShp" presStyleLbl="node1" presStyleIdx="2" presStyleCnt="4">
        <dgm:presLayoutVars>
          <dgm:bulletEnabled val="1"/>
        </dgm:presLayoutVars>
      </dgm:prSet>
      <dgm:spPr/>
    </dgm:pt>
    <dgm:pt modelId="{826C7CB5-525C-4325-BC2B-090FCF0FFA81}" type="pres">
      <dgm:prSet presAssocID="{483894AA-8B34-400F-8C2D-F4C4EF05663F}" presName="spacing" presStyleCnt="0"/>
      <dgm:spPr/>
    </dgm:pt>
    <dgm:pt modelId="{38B89590-A35B-4F7A-8E44-AD202A8AD7F2}" type="pres">
      <dgm:prSet presAssocID="{1BFF5DF4-A6FA-4BAE-B2D7-0EEA95C22DEE}" presName="composite" presStyleCnt="0"/>
      <dgm:spPr/>
    </dgm:pt>
    <dgm:pt modelId="{F59CE029-0FC8-4130-8D1F-3EBDA3501DFE}" type="pres">
      <dgm:prSet presAssocID="{1BFF5DF4-A6FA-4BAE-B2D7-0EEA95C22DEE}" presName="imgShp" presStyleLbl="fgImgPlace1" presStyleIdx="3" presStyleCnt="4"/>
      <dgm:spPr/>
    </dgm:pt>
    <dgm:pt modelId="{AA89ABF0-D3F0-4B18-9E92-D6DAD27E4DA2}" type="pres">
      <dgm:prSet presAssocID="{1BFF5DF4-A6FA-4BAE-B2D7-0EEA95C22DEE}" presName="txShp" presStyleLbl="node1" presStyleIdx="3" presStyleCnt="4">
        <dgm:presLayoutVars>
          <dgm:bulletEnabled val="1"/>
        </dgm:presLayoutVars>
      </dgm:prSet>
      <dgm:spPr/>
    </dgm:pt>
  </dgm:ptLst>
  <dgm:cxnLst>
    <dgm:cxn modelId="{A72BD914-F820-40BD-960C-F7D2367C8EB4}" srcId="{B02F5977-CD50-43F6-AD47-E8BAF26DFBDA}" destId="{CF9806C7-4165-4046-A84C-0FD7900105DD}" srcOrd="0" destOrd="0" parTransId="{C1F6EF9F-507E-454A-A87A-61C7BA6B2450}" sibTransId="{6531AE55-D2E9-4B3E-A2B5-82357E2CB19A}"/>
    <dgm:cxn modelId="{A27CE31F-5D27-43AB-A3F1-F08C77ACA778}" srcId="{B02F5977-CD50-43F6-AD47-E8BAF26DFBDA}" destId="{1BFF5DF4-A6FA-4BAE-B2D7-0EEA95C22DEE}" srcOrd="3" destOrd="0" parTransId="{19C9F3EE-B17B-4D6F-AD55-991EC145FC75}" sibTransId="{68411586-67BD-4C69-93DF-E4CAA1AAFB03}"/>
    <dgm:cxn modelId="{E2EC0A3D-F38D-4334-BB00-F12F09A4BE21}" type="presOf" srcId="{B02F5977-CD50-43F6-AD47-E8BAF26DFBDA}" destId="{F8F31ED8-6753-49CB-86FF-CC6D4E6EDDF8}" srcOrd="0" destOrd="0" presId="urn:microsoft.com/office/officeart/2005/8/layout/vList3#12"/>
    <dgm:cxn modelId="{2DD38A69-767E-41B8-846E-C04ACEF74836}" type="presOf" srcId="{27D4F283-7AEE-4A0F-9262-43EBC984B1A1}" destId="{C20FE8C3-9EB0-46C9-92B4-FF2A99EB1A39}" srcOrd="0" destOrd="0" presId="urn:microsoft.com/office/officeart/2005/8/layout/vList3#12"/>
    <dgm:cxn modelId="{43F67E4B-A77C-483F-BA9B-9F555167A818}" srcId="{B02F5977-CD50-43F6-AD47-E8BAF26DFBDA}" destId="{1ABDD5FF-4744-427F-83DE-8080D4C4AF98}" srcOrd="1" destOrd="0" parTransId="{DB02AC2A-7C90-4293-BA0C-9339DE2ED311}" sibTransId="{88A71654-CD65-4F6B-B0EB-2AC93F3FAF05}"/>
    <dgm:cxn modelId="{FDE27C98-F03E-4E85-89F0-F250F9D0A60D}" type="presOf" srcId="{CF9806C7-4165-4046-A84C-0FD7900105DD}" destId="{EFCC9CA1-231D-4D16-AC53-33EBE30C7C9B}" srcOrd="0" destOrd="0" presId="urn:microsoft.com/office/officeart/2005/8/layout/vList3#12"/>
    <dgm:cxn modelId="{80EFF9C9-55A1-44E5-8F63-2AFB8FFAE8E8}" type="presOf" srcId="{1BFF5DF4-A6FA-4BAE-B2D7-0EEA95C22DEE}" destId="{AA89ABF0-D3F0-4B18-9E92-D6DAD27E4DA2}" srcOrd="0" destOrd="0" presId="urn:microsoft.com/office/officeart/2005/8/layout/vList3#12"/>
    <dgm:cxn modelId="{590CD1CF-13C1-469A-AA2B-9C9734B23FB3}" srcId="{B02F5977-CD50-43F6-AD47-E8BAF26DFBDA}" destId="{27D4F283-7AEE-4A0F-9262-43EBC984B1A1}" srcOrd="2" destOrd="0" parTransId="{386584EB-A53F-44DF-98C3-7543E77D237D}" sibTransId="{483894AA-8B34-400F-8C2D-F4C4EF05663F}"/>
    <dgm:cxn modelId="{ECFDD4E3-7CBC-4EBF-B4BE-9AB278C4862E}" type="presOf" srcId="{1ABDD5FF-4744-427F-83DE-8080D4C4AF98}" destId="{1ABE6A50-7660-4440-BD2F-3C333BD2AF23}" srcOrd="0" destOrd="0" presId="urn:microsoft.com/office/officeart/2005/8/layout/vList3#12"/>
    <dgm:cxn modelId="{16FE68E0-4498-498E-B022-4619E790A518}" type="presParOf" srcId="{F8F31ED8-6753-49CB-86FF-CC6D4E6EDDF8}" destId="{AD9FA378-D319-4D09-A242-BBD33556D945}" srcOrd="0" destOrd="0" presId="urn:microsoft.com/office/officeart/2005/8/layout/vList3#12"/>
    <dgm:cxn modelId="{9BA48CC1-8ADD-4DFC-8FF2-B2F191BA4FA0}" type="presParOf" srcId="{AD9FA378-D319-4D09-A242-BBD33556D945}" destId="{DED003CC-2812-4A9C-8807-C49A777B316D}" srcOrd="0" destOrd="0" presId="urn:microsoft.com/office/officeart/2005/8/layout/vList3#12"/>
    <dgm:cxn modelId="{7CCF3BCA-886D-461E-AA46-CDD4EB519D1C}" type="presParOf" srcId="{AD9FA378-D319-4D09-A242-BBD33556D945}" destId="{EFCC9CA1-231D-4D16-AC53-33EBE30C7C9B}" srcOrd="1" destOrd="0" presId="urn:microsoft.com/office/officeart/2005/8/layout/vList3#12"/>
    <dgm:cxn modelId="{6A14F562-1722-4D15-BB34-D4079FE032F0}" type="presParOf" srcId="{F8F31ED8-6753-49CB-86FF-CC6D4E6EDDF8}" destId="{8057F83F-6B34-4CBB-9E86-BDD7975BE7DD}" srcOrd="1" destOrd="0" presId="urn:microsoft.com/office/officeart/2005/8/layout/vList3#12"/>
    <dgm:cxn modelId="{9FF34B79-5A90-46A9-A9C7-81AB64E8592E}" type="presParOf" srcId="{F8F31ED8-6753-49CB-86FF-CC6D4E6EDDF8}" destId="{5F74C0B4-AFD1-492A-B583-B5B7B3D10300}" srcOrd="2" destOrd="0" presId="urn:microsoft.com/office/officeart/2005/8/layout/vList3#12"/>
    <dgm:cxn modelId="{A41F9CBE-2FA9-4695-B856-043C5DF01EF4}" type="presParOf" srcId="{5F74C0B4-AFD1-492A-B583-B5B7B3D10300}" destId="{69949D86-BE3F-4A11-B96B-C84D7ADF88B3}" srcOrd="0" destOrd="0" presId="urn:microsoft.com/office/officeart/2005/8/layout/vList3#12"/>
    <dgm:cxn modelId="{317CBEDB-01C7-4CE0-BCFC-B0C78D98BB60}" type="presParOf" srcId="{5F74C0B4-AFD1-492A-B583-B5B7B3D10300}" destId="{1ABE6A50-7660-4440-BD2F-3C333BD2AF23}" srcOrd="1" destOrd="0" presId="urn:microsoft.com/office/officeart/2005/8/layout/vList3#12"/>
    <dgm:cxn modelId="{812059E4-6203-43B7-9CDA-A6846D6582B1}" type="presParOf" srcId="{F8F31ED8-6753-49CB-86FF-CC6D4E6EDDF8}" destId="{FA83D5DC-BEF3-4E20-877C-29730E96E572}" srcOrd="3" destOrd="0" presId="urn:microsoft.com/office/officeart/2005/8/layout/vList3#12"/>
    <dgm:cxn modelId="{547E7A94-F124-45A0-961A-EA608157346F}" type="presParOf" srcId="{F8F31ED8-6753-49CB-86FF-CC6D4E6EDDF8}" destId="{7D0C6F13-CF08-417E-9019-722352E5C0A0}" srcOrd="4" destOrd="0" presId="urn:microsoft.com/office/officeart/2005/8/layout/vList3#12"/>
    <dgm:cxn modelId="{0FBB4453-CAF1-46EB-A6FA-DACE908CCC9A}" type="presParOf" srcId="{7D0C6F13-CF08-417E-9019-722352E5C0A0}" destId="{93287E4C-9AB7-4716-AA0B-ACD0EA0F7499}" srcOrd="0" destOrd="0" presId="urn:microsoft.com/office/officeart/2005/8/layout/vList3#12"/>
    <dgm:cxn modelId="{CE0DB2C9-5EB1-4678-8A96-642247B99A82}" type="presParOf" srcId="{7D0C6F13-CF08-417E-9019-722352E5C0A0}" destId="{C20FE8C3-9EB0-46C9-92B4-FF2A99EB1A39}" srcOrd="1" destOrd="0" presId="urn:microsoft.com/office/officeart/2005/8/layout/vList3#12"/>
    <dgm:cxn modelId="{2C129A15-456A-4884-840C-30FA158ED2C4}" type="presParOf" srcId="{F8F31ED8-6753-49CB-86FF-CC6D4E6EDDF8}" destId="{826C7CB5-525C-4325-BC2B-090FCF0FFA81}" srcOrd="5" destOrd="0" presId="urn:microsoft.com/office/officeart/2005/8/layout/vList3#12"/>
    <dgm:cxn modelId="{457C24FA-F79A-4F1D-A08E-60ABB25D3F37}" type="presParOf" srcId="{F8F31ED8-6753-49CB-86FF-CC6D4E6EDDF8}" destId="{38B89590-A35B-4F7A-8E44-AD202A8AD7F2}" srcOrd="6" destOrd="0" presId="urn:microsoft.com/office/officeart/2005/8/layout/vList3#12"/>
    <dgm:cxn modelId="{8584815F-6091-4C78-ACDF-B0B6B9D23B86}" type="presParOf" srcId="{38B89590-A35B-4F7A-8E44-AD202A8AD7F2}" destId="{F59CE029-0FC8-4130-8D1F-3EBDA3501DFE}" srcOrd="0" destOrd="0" presId="urn:microsoft.com/office/officeart/2005/8/layout/vList3#12"/>
    <dgm:cxn modelId="{B405F7FA-D6F4-4566-A323-C4404E107AB5}" type="presParOf" srcId="{38B89590-A35B-4F7A-8E44-AD202A8AD7F2}" destId="{AA89ABF0-D3F0-4B18-9E92-D6DAD27E4DA2}" srcOrd="1" destOrd="0" presId="urn:microsoft.com/office/officeart/2005/8/layout/vList3#1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B479E-D358-420D-AD98-9C1158C336A1}">
      <dsp:nvSpPr>
        <dsp:cNvPr id="0" name=""/>
        <dsp:cNvSpPr/>
      </dsp:nvSpPr>
      <dsp:spPr>
        <a:xfrm>
          <a:off x="0" y="71478"/>
          <a:ext cx="9144000" cy="792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Arial" panose="020B0604020202020204" pitchFamily="34" charset="0"/>
              <a:cs typeface="Arial" panose="020B0604020202020204" pitchFamily="34" charset="0"/>
            </a:rPr>
            <a:t>bardzo wysokiej jakości środowisko przyrodnicze (podstawą</a:t>
          </a: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800" b="1" kern="1200" dirty="0">
              <a:latin typeface="Arial" panose="020B0604020202020204" pitchFamily="34" charset="0"/>
              <a:cs typeface="Arial" panose="020B0604020202020204" pitchFamily="34" charset="0"/>
            </a:rPr>
            <a:t>najdłuższego przeciętnego wieku życia w Polsce):</a:t>
          </a:r>
          <a:endParaRPr lang="pl-PL" sz="1800" kern="1200" dirty="0"/>
        </a:p>
      </dsp:txBody>
      <dsp:txXfrm>
        <a:off x="38693" y="110171"/>
        <a:ext cx="9066614" cy="715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903C2-C6A8-4B06-8FDB-87A021E9861C}">
      <dsp:nvSpPr>
        <dsp:cNvPr id="0" name=""/>
        <dsp:cNvSpPr/>
      </dsp:nvSpPr>
      <dsp:spPr>
        <a:xfrm rot="10800000">
          <a:off x="1246452" y="2299"/>
          <a:ext cx="4207029" cy="7471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471" tIns="53340" rIns="99568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u="none" kern="1200" dirty="0">
              <a:latin typeface="Arial" panose="020B0604020202020204" pitchFamily="34" charset="0"/>
              <a:cs typeface="Arial" panose="020B0604020202020204" pitchFamily="34" charset="0"/>
            </a:rPr>
            <a:t>nauka, badania i szkolnictwo wyższe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u="none" kern="1200" dirty="0">
              <a:latin typeface="Arial" panose="020B0604020202020204" pitchFamily="34" charset="0"/>
              <a:cs typeface="Arial" panose="020B0604020202020204" pitchFamily="34" charset="0"/>
            </a:rPr>
            <a:t>(wysoko wykwalifikowane kadry);</a:t>
          </a:r>
          <a:endParaRPr lang="pl-PL" sz="1400" u="none" kern="1200" dirty="0"/>
        </a:p>
      </dsp:txBody>
      <dsp:txXfrm rot="10800000">
        <a:off x="1433238" y="2299"/>
        <a:ext cx="4020243" cy="747146"/>
      </dsp:txXfrm>
    </dsp:sp>
    <dsp:sp modelId="{42315A59-B502-4CF0-A9F0-292343387E69}">
      <dsp:nvSpPr>
        <dsp:cNvPr id="0" name=""/>
        <dsp:cNvSpPr/>
      </dsp:nvSpPr>
      <dsp:spPr>
        <a:xfrm>
          <a:off x="872878" y="2299"/>
          <a:ext cx="747146" cy="7471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C64FF-D30B-4CBC-B056-51163B678287}">
      <dsp:nvSpPr>
        <dsp:cNvPr id="0" name=""/>
        <dsp:cNvSpPr/>
      </dsp:nvSpPr>
      <dsp:spPr>
        <a:xfrm rot="10800000">
          <a:off x="1246452" y="972474"/>
          <a:ext cx="4207029" cy="7471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471" tIns="53340" rIns="99568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u="none" kern="1200" dirty="0">
              <a:latin typeface="Arial" panose="020B0604020202020204" pitchFamily="34" charset="0"/>
              <a:cs typeface="Arial" panose="020B0604020202020204" pitchFamily="34" charset="0"/>
            </a:rPr>
            <a:t>inteligentne specjalizacje województwa; </a:t>
          </a:r>
        </a:p>
      </dsp:txBody>
      <dsp:txXfrm rot="10800000">
        <a:off x="1433238" y="972474"/>
        <a:ext cx="4020243" cy="747146"/>
      </dsp:txXfrm>
    </dsp:sp>
    <dsp:sp modelId="{3918CD87-E3E1-4A6C-81EF-FBA9F3DE9E50}">
      <dsp:nvSpPr>
        <dsp:cNvPr id="0" name=""/>
        <dsp:cNvSpPr/>
      </dsp:nvSpPr>
      <dsp:spPr>
        <a:xfrm>
          <a:off x="872878" y="972474"/>
          <a:ext cx="747146" cy="7471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84F7D-1207-44EA-B48B-F85A0C38FBFA}">
      <dsp:nvSpPr>
        <dsp:cNvPr id="0" name=""/>
        <dsp:cNvSpPr/>
      </dsp:nvSpPr>
      <dsp:spPr>
        <a:xfrm rot="10800000">
          <a:off x="1246452" y="1942650"/>
          <a:ext cx="4207029" cy="7471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471" tIns="53340" rIns="99568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u="none" kern="1200" dirty="0">
              <a:latin typeface="Arial" panose="020B0604020202020204" pitchFamily="34" charset="0"/>
              <a:cs typeface="Arial" panose="020B0604020202020204" pitchFamily="34" charset="0"/>
            </a:rPr>
            <a:t>innowacje i nowoczesne technologie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u="none" kern="1200" dirty="0">
              <a:latin typeface="Arial" panose="020B0604020202020204" pitchFamily="34" charset="0"/>
              <a:cs typeface="Arial" panose="020B0604020202020204" pitchFamily="34" charset="0"/>
            </a:rPr>
            <a:t>(w tym w rolnictwie);</a:t>
          </a:r>
        </a:p>
      </dsp:txBody>
      <dsp:txXfrm rot="10800000">
        <a:off x="1433238" y="1942650"/>
        <a:ext cx="4020243" cy="747146"/>
      </dsp:txXfrm>
    </dsp:sp>
    <dsp:sp modelId="{E31AF9A7-153D-41E2-9F24-90F6F5328878}">
      <dsp:nvSpPr>
        <dsp:cNvPr id="0" name=""/>
        <dsp:cNvSpPr/>
      </dsp:nvSpPr>
      <dsp:spPr>
        <a:xfrm>
          <a:off x="872878" y="1942650"/>
          <a:ext cx="747146" cy="7471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5F37-1311-4F7D-8FD0-2AA41D2E0480}">
      <dsp:nvSpPr>
        <dsp:cNvPr id="0" name=""/>
        <dsp:cNvSpPr/>
      </dsp:nvSpPr>
      <dsp:spPr>
        <a:xfrm rot="10800000">
          <a:off x="1266351" y="2895933"/>
          <a:ext cx="4207029" cy="7471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471" tIns="53340" rIns="99568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u="none" kern="1200" dirty="0">
              <a:latin typeface="Arial" panose="020B0604020202020204" pitchFamily="34" charset="0"/>
              <a:cs typeface="Arial" panose="020B0604020202020204" pitchFamily="34" charset="0"/>
            </a:rPr>
            <a:t>gospodarka cyrkularna</a:t>
          </a:r>
          <a:endParaRPr lang="pl-PL" sz="180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53137" y="2895933"/>
        <a:ext cx="4020243" cy="747146"/>
      </dsp:txXfrm>
    </dsp:sp>
    <dsp:sp modelId="{B41CBF6A-A90B-489D-BFC9-54BB75DC3D21}">
      <dsp:nvSpPr>
        <dsp:cNvPr id="0" name=""/>
        <dsp:cNvSpPr/>
      </dsp:nvSpPr>
      <dsp:spPr>
        <a:xfrm>
          <a:off x="872878" y="2912826"/>
          <a:ext cx="747146" cy="7471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903C2-C6A8-4B06-8FDB-87A021E9861C}">
      <dsp:nvSpPr>
        <dsp:cNvPr id="0" name=""/>
        <dsp:cNvSpPr/>
      </dsp:nvSpPr>
      <dsp:spPr>
        <a:xfrm rot="10800000">
          <a:off x="1165859" y="865"/>
          <a:ext cx="3669655" cy="7101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155" tIns="53340" rIns="99568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edukacja</a:t>
          </a:r>
          <a:r>
            <a:rPr lang="pl-PL" sz="13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pl-PL" sz="1300" kern="1200" dirty="0"/>
        </a:p>
      </dsp:txBody>
      <dsp:txXfrm rot="10800000">
        <a:off x="1343395" y="865"/>
        <a:ext cx="3492119" cy="710146"/>
      </dsp:txXfrm>
    </dsp:sp>
    <dsp:sp modelId="{42315A59-B502-4CF0-A9F0-292343387E69}">
      <dsp:nvSpPr>
        <dsp:cNvPr id="0" name=""/>
        <dsp:cNvSpPr/>
      </dsp:nvSpPr>
      <dsp:spPr>
        <a:xfrm>
          <a:off x="720082" y="12377"/>
          <a:ext cx="727573" cy="7101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F849A-E216-4EA1-A6DA-CBA4881340F5}">
      <dsp:nvSpPr>
        <dsp:cNvPr id="0" name=""/>
        <dsp:cNvSpPr/>
      </dsp:nvSpPr>
      <dsp:spPr>
        <a:xfrm rot="10800000">
          <a:off x="1041743" y="923728"/>
          <a:ext cx="3773191" cy="7101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155" tIns="53340" rIns="99568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wyzwania demograficzne</a:t>
          </a:r>
          <a:r>
            <a:rPr lang="pl-PL" sz="13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</a:p>
      </dsp:txBody>
      <dsp:txXfrm rot="10800000">
        <a:off x="1219279" y="923728"/>
        <a:ext cx="3595655" cy="710146"/>
      </dsp:txXfrm>
    </dsp:sp>
    <dsp:sp modelId="{61E8E834-3EF6-4CFE-A646-B71EF2789F62}">
      <dsp:nvSpPr>
        <dsp:cNvPr id="0" name=""/>
        <dsp:cNvSpPr/>
      </dsp:nvSpPr>
      <dsp:spPr>
        <a:xfrm>
          <a:off x="729681" y="923728"/>
          <a:ext cx="710146" cy="7101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22E25-6DF7-4344-9695-3FDF5DC63275}">
      <dsp:nvSpPr>
        <dsp:cNvPr id="0" name=""/>
        <dsp:cNvSpPr/>
      </dsp:nvSpPr>
      <dsp:spPr>
        <a:xfrm rot="10800000">
          <a:off x="1002890" y="1845859"/>
          <a:ext cx="3824996" cy="7101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155" tIns="53340" rIns="99568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rozwój usług społecznych</a:t>
          </a:r>
          <a:r>
            <a:rPr lang="pl-PL" sz="13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</a:p>
      </dsp:txBody>
      <dsp:txXfrm rot="10800000">
        <a:off x="1180426" y="1845859"/>
        <a:ext cx="3647460" cy="710146"/>
      </dsp:txXfrm>
    </dsp:sp>
    <dsp:sp modelId="{6D153697-17A0-4E28-AF85-3640D03C8EF7}">
      <dsp:nvSpPr>
        <dsp:cNvPr id="0" name=""/>
        <dsp:cNvSpPr/>
      </dsp:nvSpPr>
      <dsp:spPr>
        <a:xfrm>
          <a:off x="716729" y="1845859"/>
          <a:ext cx="710146" cy="7101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DC6F1-94E2-4D9A-B785-7E85C932A999}">
      <dsp:nvSpPr>
        <dsp:cNvPr id="0" name=""/>
        <dsp:cNvSpPr/>
      </dsp:nvSpPr>
      <dsp:spPr>
        <a:xfrm rot="10800000">
          <a:off x="1034599" y="2734694"/>
          <a:ext cx="3815556" cy="69972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155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wzmacnianie społeczeństwa obywatelskiego i budowanie kapitału społecznego;</a:t>
          </a:r>
        </a:p>
      </dsp:txBody>
      <dsp:txXfrm rot="10800000">
        <a:off x="1209531" y="2734694"/>
        <a:ext cx="3640624" cy="699728"/>
      </dsp:txXfrm>
    </dsp:sp>
    <dsp:sp modelId="{BBA445AB-3207-4A5C-81E7-CC00A6DFB258}">
      <dsp:nvSpPr>
        <dsp:cNvPr id="0" name=""/>
        <dsp:cNvSpPr/>
      </dsp:nvSpPr>
      <dsp:spPr>
        <a:xfrm>
          <a:off x="727838" y="2758971"/>
          <a:ext cx="710146" cy="7101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70F3E-3713-4AC5-9442-2EC3379DA079}">
      <dsp:nvSpPr>
        <dsp:cNvPr id="0" name=""/>
        <dsp:cNvSpPr/>
      </dsp:nvSpPr>
      <dsp:spPr>
        <a:xfrm rot="10800000">
          <a:off x="1139937" y="396"/>
          <a:ext cx="3830825" cy="7001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735" tIns="53340" rIns="99568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włączenie społeczne</a:t>
          </a: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sp:txBody>
      <dsp:txXfrm rot="10800000">
        <a:off x="1314968" y="396"/>
        <a:ext cx="3655794" cy="700123"/>
      </dsp:txXfrm>
    </dsp:sp>
    <dsp:sp modelId="{78781084-CEAA-4E61-A130-AC5E5286DBB7}">
      <dsp:nvSpPr>
        <dsp:cNvPr id="0" name=""/>
        <dsp:cNvSpPr/>
      </dsp:nvSpPr>
      <dsp:spPr>
        <a:xfrm>
          <a:off x="789876" y="396"/>
          <a:ext cx="700123" cy="7001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50D1E-0BB8-4D81-826B-AACD2641E25E}">
      <dsp:nvSpPr>
        <dsp:cNvPr id="0" name=""/>
        <dsp:cNvSpPr/>
      </dsp:nvSpPr>
      <dsp:spPr>
        <a:xfrm rot="10800000">
          <a:off x="1139937" y="909511"/>
          <a:ext cx="3830825" cy="7001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735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budowanie tożsamości regionalnej </a:t>
          </a:r>
          <a:b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w oparciu o dziedzictwo kulturowe</a:t>
          </a:r>
          <a:r>
            <a:rPr lang="pl-PL" sz="12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sp:txBody>
      <dsp:txXfrm rot="10800000">
        <a:off x="1314968" y="909511"/>
        <a:ext cx="3655794" cy="700123"/>
      </dsp:txXfrm>
    </dsp:sp>
    <dsp:sp modelId="{E65AE409-6C23-4CBF-A23B-67EC36037CD0}">
      <dsp:nvSpPr>
        <dsp:cNvPr id="0" name=""/>
        <dsp:cNvSpPr/>
      </dsp:nvSpPr>
      <dsp:spPr>
        <a:xfrm>
          <a:off x="789876" y="909511"/>
          <a:ext cx="700123" cy="7001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C821A-EC36-473C-BD2B-10559B32DE24}">
      <dsp:nvSpPr>
        <dsp:cNvPr id="0" name=""/>
        <dsp:cNvSpPr/>
      </dsp:nvSpPr>
      <dsp:spPr>
        <a:xfrm rot="10800000">
          <a:off x="1139937" y="1818627"/>
          <a:ext cx="3830825" cy="7001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735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wzmacnianie świadomości społecznej </a:t>
          </a:r>
          <a:b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w zakresie zdrowia i rekreacji</a:t>
          </a:r>
        </a:p>
      </dsp:txBody>
      <dsp:txXfrm rot="10800000">
        <a:off x="1314968" y="1818627"/>
        <a:ext cx="3655794" cy="700123"/>
      </dsp:txXfrm>
    </dsp:sp>
    <dsp:sp modelId="{8CBBE456-2D5C-4DBF-8ABB-42FCEE71FA04}">
      <dsp:nvSpPr>
        <dsp:cNvPr id="0" name=""/>
        <dsp:cNvSpPr/>
      </dsp:nvSpPr>
      <dsp:spPr>
        <a:xfrm>
          <a:off x="789876" y="1818627"/>
          <a:ext cx="700123" cy="7001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70F3E-3713-4AC5-9442-2EC3379DA079}">
      <dsp:nvSpPr>
        <dsp:cNvPr id="0" name=""/>
        <dsp:cNvSpPr/>
      </dsp:nvSpPr>
      <dsp:spPr>
        <a:xfrm rot="10800000">
          <a:off x="1133670" y="809"/>
          <a:ext cx="3639284" cy="9583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695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bezpieczeństwo energetyczne i OZE;</a:t>
          </a:r>
        </a:p>
      </dsp:txBody>
      <dsp:txXfrm rot="10800000">
        <a:off x="1373263" y="809"/>
        <a:ext cx="3399691" cy="958372"/>
      </dsp:txXfrm>
    </dsp:sp>
    <dsp:sp modelId="{78781084-CEAA-4E61-A130-AC5E5286DBB7}">
      <dsp:nvSpPr>
        <dsp:cNvPr id="0" name=""/>
        <dsp:cNvSpPr/>
      </dsp:nvSpPr>
      <dsp:spPr>
        <a:xfrm>
          <a:off x="699653" y="65404"/>
          <a:ext cx="868034" cy="8291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EFF62-4D63-4AE6-9547-116FA28C4705}">
      <dsp:nvSpPr>
        <dsp:cNvPr id="0" name=""/>
        <dsp:cNvSpPr/>
      </dsp:nvSpPr>
      <dsp:spPr>
        <a:xfrm rot="10800000">
          <a:off x="1164784" y="1120365"/>
          <a:ext cx="3639284" cy="9881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695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rozwój infrastruktury transportowej (kolejowej i drogowej, systemów intermodalnych), dostępność komunikacyjna wewnątrz regionu; </a:t>
          </a:r>
        </a:p>
      </dsp:txBody>
      <dsp:txXfrm rot="10800000">
        <a:off x="1411830" y="1120365"/>
        <a:ext cx="3392238" cy="988185"/>
      </dsp:txXfrm>
    </dsp:sp>
    <dsp:sp modelId="{8A521405-9796-49C4-B51D-72FC9ACDDEA4}">
      <dsp:nvSpPr>
        <dsp:cNvPr id="0" name=""/>
        <dsp:cNvSpPr/>
      </dsp:nvSpPr>
      <dsp:spPr>
        <a:xfrm>
          <a:off x="710908" y="1156246"/>
          <a:ext cx="896997" cy="8969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C2DD7-B931-4A6D-8212-2FDCFDC8AFE1}">
      <dsp:nvSpPr>
        <dsp:cNvPr id="0" name=""/>
        <dsp:cNvSpPr/>
      </dsp:nvSpPr>
      <dsp:spPr>
        <a:xfrm rot="10800000">
          <a:off x="1162224" y="2294238"/>
          <a:ext cx="3639284" cy="10016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695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>
              <a:latin typeface="Arial" panose="020B0604020202020204" pitchFamily="34" charset="0"/>
              <a:cs typeface="Arial" panose="020B0604020202020204" pitchFamily="34" charset="0"/>
            </a:rPr>
            <a:t>rozwój infrastruktury i procedur zapewniających zapobieganie </a:t>
          </a:r>
          <a:br>
            <a:rPr lang="pl-PL" sz="15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kern="1200">
              <a:latin typeface="Arial" panose="020B0604020202020204" pitchFamily="34" charset="0"/>
              <a:cs typeface="Arial" panose="020B0604020202020204" pitchFamily="34" charset="0"/>
            </a:rPr>
            <a:t>i przeciwdziałanie zagrożeniom (naturalnym i antropogenicznym);</a:t>
          </a:r>
          <a:endParaRPr lang="pl-PL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12641" y="2294238"/>
        <a:ext cx="3388867" cy="1001668"/>
      </dsp:txXfrm>
    </dsp:sp>
    <dsp:sp modelId="{0F510D8C-FD18-40A2-A014-215C1034D8D7}">
      <dsp:nvSpPr>
        <dsp:cNvPr id="0" name=""/>
        <dsp:cNvSpPr/>
      </dsp:nvSpPr>
      <dsp:spPr>
        <a:xfrm>
          <a:off x="736167" y="2413992"/>
          <a:ext cx="894614" cy="8946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89F80-B987-4F51-8828-F60E715F5AA0}">
      <dsp:nvSpPr>
        <dsp:cNvPr id="0" name=""/>
        <dsp:cNvSpPr/>
      </dsp:nvSpPr>
      <dsp:spPr>
        <a:xfrm rot="10800000">
          <a:off x="1173766" y="0"/>
          <a:ext cx="3701566" cy="9523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973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rozwój infrastruktury wodno-ściekowej;</a:t>
          </a:r>
        </a:p>
      </dsp:txBody>
      <dsp:txXfrm rot="10800000">
        <a:off x="1411861" y="0"/>
        <a:ext cx="3463471" cy="952380"/>
      </dsp:txXfrm>
    </dsp:sp>
    <dsp:sp modelId="{7D9392E9-1B15-4333-85AC-2C5EB7B6ED29}">
      <dsp:nvSpPr>
        <dsp:cNvPr id="0" name=""/>
        <dsp:cNvSpPr/>
      </dsp:nvSpPr>
      <dsp:spPr>
        <a:xfrm>
          <a:off x="714659" y="42295"/>
          <a:ext cx="870761" cy="8707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E6604-9FDF-4FBE-8AB3-964D2C504790}">
      <dsp:nvSpPr>
        <dsp:cNvPr id="0" name=""/>
        <dsp:cNvSpPr/>
      </dsp:nvSpPr>
      <dsp:spPr>
        <a:xfrm rot="10800000">
          <a:off x="1173788" y="1128758"/>
          <a:ext cx="3701566" cy="9523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973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poprawa bilansu wodnego</a:t>
          </a:r>
        </a:p>
      </dsp:txBody>
      <dsp:txXfrm rot="10800000">
        <a:off x="1411883" y="1128758"/>
        <a:ext cx="3463471" cy="952380"/>
      </dsp:txXfrm>
    </dsp:sp>
    <dsp:sp modelId="{42D0A3E1-939F-42E8-8D6F-30E6EC9A0E4B}">
      <dsp:nvSpPr>
        <dsp:cNvPr id="0" name=""/>
        <dsp:cNvSpPr/>
      </dsp:nvSpPr>
      <dsp:spPr>
        <a:xfrm>
          <a:off x="742049" y="1153763"/>
          <a:ext cx="863447" cy="8432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84E00-35B3-4E28-A814-EA6BFE45B234}">
      <dsp:nvSpPr>
        <dsp:cNvPr id="0" name=""/>
        <dsp:cNvSpPr/>
      </dsp:nvSpPr>
      <dsp:spPr>
        <a:xfrm rot="10800000">
          <a:off x="1173764" y="2279993"/>
          <a:ext cx="3701566" cy="9523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973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transport publiczny niskoemisyjny</a:t>
          </a:r>
        </a:p>
      </dsp:txBody>
      <dsp:txXfrm rot="10800000">
        <a:off x="1411859" y="2279993"/>
        <a:ext cx="3463471" cy="952380"/>
      </dsp:txXfrm>
    </dsp:sp>
    <dsp:sp modelId="{6FF0B502-8A36-441E-9710-DFE8F17CAA3B}">
      <dsp:nvSpPr>
        <dsp:cNvPr id="0" name=""/>
        <dsp:cNvSpPr/>
      </dsp:nvSpPr>
      <dsp:spPr>
        <a:xfrm>
          <a:off x="801897" y="2399755"/>
          <a:ext cx="818189" cy="81818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C9CA1-231D-4D16-AC53-33EBE30C7C9B}">
      <dsp:nvSpPr>
        <dsp:cNvPr id="0" name=""/>
        <dsp:cNvSpPr/>
      </dsp:nvSpPr>
      <dsp:spPr>
        <a:xfrm rot="10800000">
          <a:off x="1343302" y="648"/>
          <a:ext cx="4501220" cy="8381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599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dostępność do usług publicznych odpowiedniej jakości (zdrowotnych, edukacyjnych, kultury </a:t>
          </a:r>
          <a:b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i rekreacji, pomocy i opieki społecznej, bezpieczeństwa publicznego); </a:t>
          </a:r>
        </a:p>
      </dsp:txBody>
      <dsp:txXfrm rot="10800000">
        <a:off x="1552838" y="648"/>
        <a:ext cx="4291684" cy="838145"/>
      </dsp:txXfrm>
    </dsp:sp>
    <dsp:sp modelId="{DED003CC-2812-4A9C-8807-C49A777B316D}">
      <dsp:nvSpPr>
        <dsp:cNvPr id="0" name=""/>
        <dsp:cNvSpPr/>
      </dsp:nvSpPr>
      <dsp:spPr>
        <a:xfrm>
          <a:off x="924229" y="648"/>
          <a:ext cx="838145" cy="838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E6A50-7660-4440-BD2F-3C333BD2AF23}">
      <dsp:nvSpPr>
        <dsp:cNvPr id="0" name=""/>
        <dsp:cNvSpPr/>
      </dsp:nvSpPr>
      <dsp:spPr>
        <a:xfrm rot="10800000">
          <a:off x="1343302" y="1088986"/>
          <a:ext cx="4501220" cy="8381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599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dostępność do przestrzeni publicznych umożliwiających włączenie społeczne; </a:t>
          </a:r>
        </a:p>
      </dsp:txBody>
      <dsp:txXfrm rot="10800000">
        <a:off x="1552838" y="1088986"/>
        <a:ext cx="4291684" cy="838145"/>
      </dsp:txXfrm>
    </dsp:sp>
    <dsp:sp modelId="{69949D86-BE3F-4A11-B96B-C84D7ADF88B3}">
      <dsp:nvSpPr>
        <dsp:cNvPr id="0" name=""/>
        <dsp:cNvSpPr/>
      </dsp:nvSpPr>
      <dsp:spPr>
        <a:xfrm>
          <a:off x="924229" y="1088986"/>
          <a:ext cx="838145" cy="838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FE8C3-9EB0-46C9-92B4-FF2A99EB1A39}">
      <dsp:nvSpPr>
        <dsp:cNvPr id="0" name=""/>
        <dsp:cNvSpPr/>
      </dsp:nvSpPr>
      <dsp:spPr>
        <a:xfrm rot="10800000">
          <a:off x="1343302" y="2177324"/>
          <a:ext cx="4501220" cy="8381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599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cyfryzacja zasobów i rozwój e-usług; </a:t>
          </a:r>
        </a:p>
      </dsp:txBody>
      <dsp:txXfrm rot="10800000">
        <a:off x="1552838" y="2177324"/>
        <a:ext cx="4291684" cy="838145"/>
      </dsp:txXfrm>
    </dsp:sp>
    <dsp:sp modelId="{93287E4C-9AB7-4716-AA0B-ACD0EA0F7499}">
      <dsp:nvSpPr>
        <dsp:cNvPr id="0" name=""/>
        <dsp:cNvSpPr/>
      </dsp:nvSpPr>
      <dsp:spPr>
        <a:xfrm>
          <a:off x="924229" y="2177324"/>
          <a:ext cx="838145" cy="838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9ABF0-D3F0-4B18-9E92-D6DAD27E4DA2}">
      <dsp:nvSpPr>
        <dsp:cNvPr id="0" name=""/>
        <dsp:cNvSpPr/>
      </dsp:nvSpPr>
      <dsp:spPr>
        <a:xfrm rot="10800000">
          <a:off x="1343302" y="3265662"/>
          <a:ext cx="4501220" cy="8381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599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budowanie partnerstw dla rozwoju i wzmacnianie potencjału instytucjonalnego</a:t>
          </a:r>
        </a:p>
      </dsp:txBody>
      <dsp:txXfrm rot="10800000">
        <a:off x="1552838" y="3265662"/>
        <a:ext cx="4291684" cy="838145"/>
      </dsp:txXfrm>
    </dsp:sp>
    <dsp:sp modelId="{F59CE029-0FC8-4130-8D1F-3EBDA3501DFE}">
      <dsp:nvSpPr>
        <dsp:cNvPr id="0" name=""/>
        <dsp:cNvSpPr/>
      </dsp:nvSpPr>
      <dsp:spPr>
        <a:xfrm>
          <a:off x="924229" y="3265662"/>
          <a:ext cx="838145" cy="838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8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EE47-71B5-490A-BC94-31898218FE4A}" type="datetimeFigureOut">
              <a:rPr lang="pl-PL" smtClean="0"/>
              <a:pPr/>
              <a:t>2019-08-02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FF4B-4DAE-474C-A134-1DD5D0F627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EE47-71B5-490A-BC94-31898218FE4A}" type="datetimeFigureOut">
              <a:rPr lang="pl-PL" smtClean="0"/>
              <a:pPr/>
              <a:t>2019-08-02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FF4B-4DAE-474C-A134-1DD5D0F627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EE47-71B5-490A-BC94-31898218FE4A}" type="datetimeFigureOut">
              <a:rPr lang="pl-PL" smtClean="0"/>
              <a:pPr/>
              <a:t>2019-08-02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FF4B-4DAE-474C-A134-1DD5D0F627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EE47-71B5-490A-BC94-31898218FE4A}" type="datetimeFigureOut">
              <a:rPr lang="pl-PL" smtClean="0"/>
              <a:pPr/>
              <a:t>2019-08-02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FF4B-4DAE-474C-A134-1DD5D0F627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EE47-71B5-490A-BC94-31898218FE4A}" type="datetimeFigureOut">
              <a:rPr lang="pl-PL" smtClean="0"/>
              <a:pPr/>
              <a:t>2019-08-02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FF4B-4DAE-474C-A134-1DD5D0F627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EE47-71B5-490A-BC94-31898218FE4A}" type="datetimeFigureOut">
              <a:rPr lang="pl-PL" smtClean="0"/>
              <a:pPr/>
              <a:t>2019-08-02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FF4B-4DAE-474C-A134-1DD5D0F627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EE47-71B5-490A-BC94-31898218FE4A}" type="datetimeFigureOut">
              <a:rPr lang="pl-PL" smtClean="0"/>
              <a:pPr/>
              <a:t>2019-08-02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FF4B-4DAE-474C-A134-1DD5D0F627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EE47-71B5-490A-BC94-31898218FE4A}" type="datetimeFigureOut">
              <a:rPr lang="pl-PL" smtClean="0"/>
              <a:pPr/>
              <a:t>2019-08-02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FF4B-4DAE-474C-A134-1DD5D0F627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EE47-71B5-490A-BC94-31898218FE4A}" type="datetimeFigureOut">
              <a:rPr lang="pl-PL" smtClean="0"/>
              <a:pPr/>
              <a:t>2019-08-02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FF4B-4DAE-474C-A134-1DD5D0F627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EE47-71B5-490A-BC94-31898218FE4A}" type="datetimeFigureOut">
              <a:rPr lang="pl-PL" smtClean="0"/>
              <a:pPr/>
              <a:t>2019-08-02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FF4B-4DAE-474C-A134-1DD5D0F627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EE47-71B5-490A-BC94-31898218FE4A}" type="datetimeFigureOut">
              <a:rPr lang="pl-PL" smtClean="0"/>
              <a:pPr/>
              <a:t>2019-08-02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FF4B-4DAE-474C-A134-1DD5D0F627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5EE47-71B5-490A-BC94-31898218FE4A}" type="datetimeFigureOut">
              <a:rPr lang="pl-PL" smtClean="0"/>
              <a:pPr/>
              <a:t>2019-08-02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3FF4B-4DAE-474C-A134-1DD5D0F6279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jacek.szlachta@sgh.waw.p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6E74DD-8973-4B22-947C-4AFEB514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3816424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PODKARPACKIE </a:t>
            </a:r>
            <a:r>
              <a:rPr lang="pl-PL" sz="4000" b="1">
                <a:latin typeface="Arial" panose="020B0604020202020204" pitchFamily="34" charset="0"/>
                <a:cs typeface="Arial" panose="020B0604020202020204" pitchFamily="34" charset="0"/>
              </a:rPr>
              <a:t>FORUM TERYTORIALNE 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8E187D-E3BF-46F4-9A98-9660E1D92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354563"/>
            <a:ext cx="8229600" cy="381642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RZESZÓW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lipca 2019 r.</a:t>
            </a:r>
          </a:p>
        </p:txBody>
      </p:sp>
    </p:spTree>
    <p:extLst>
      <p:ext uri="{BB962C8B-B14F-4D97-AF65-F5344CB8AC3E}">
        <p14:creationId xmlns:p14="http://schemas.microsoft.com/office/powerpoint/2010/main" val="362496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672F9-5FA4-4C73-9B48-ED8A2648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68" y="4462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POLITYKA REGIONALNA POLSKI WEDŁUG PROPOZYCJI </a:t>
            </a:r>
            <a:r>
              <a:rPr lang="pl-PL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PROJEKTU KRAJOWEJ STRATEGII ROZWOJU REGIONALNEGO 2030</a:t>
            </a:r>
            <a:r>
              <a:rPr lang="pl-P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7F913C-D4BB-4A3E-846C-06B31C67C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KSRR 2030 </a:t>
            </a:r>
            <a:r>
              <a:rPr lang="pl-PL" sz="3400" dirty="0">
                <a:latin typeface="Arial" panose="020B0604020202020204" pitchFamily="34" charset="0"/>
                <a:cs typeface="Arial" panose="020B0604020202020204" pitchFamily="34" charset="0"/>
              </a:rPr>
              <a:t>jest podstawą nowej generacji strategii wojewódzkich, w tym </a:t>
            </a:r>
            <a:r>
              <a:rPr lang="pl-PL" sz="3400" i="1" dirty="0">
                <a:latin typeface="Arial" panose="020B0604020202020204" pitchFamily="34" charset="0"/>
                <a:cs typeface="Arial" panose="020B0604020202020204" pitchFamily="34" charset="0"/>
              </a:rPr>
              <a:t>Strategii województwa podkarpackiego – Podkarpackie 2030.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pl-PL" sz="3400" dirty="0">
                <a:latin typeface="Arial" panose="020B0604020202020204" pitchFamily="34" charset="0"/>
                <a:cs typeface="Arial" panose="020B0604020202020204" pitchFamily="34" charset="0"/>
              </a:rPr>
              <a:t>Zwiększenie spójności rozwoju kraju w wymiarze społecznym, gospodarczym </a:t>
            </a:r>
            <a:br>
              <a:rPr lang="pl-PL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400" dirty="0">
                <a:latin typeface="Arial" panose="020B0604020202020204" pitchFamily="34" charset="0"/>
                <a:cs typeface="Arial" panose="020B0604020202020204" pitchFamily="34" charset="0"/>
              </a:rPr>
              <a:t>i przestrzennym.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pl-PL" sz="3400" dirty="0">
                <a:latin typeface="Arial" panose="020B0604020202020204" pitchFamily="34" charset="0"/>
                <a:cs typeface="Arial" panose="020B0604020202020204" pitchFamily="34" charset="0"/>
              </a:rPr>
              <a:t>Wzmacnianie regionalnych przewag konkurencyjnych.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pl-PL" sz="3400" dirty="0">
                <a:latin typeface="Arial" panose="020B0604020202020204" pitchFamily="34" charset="0"/>
                <a:cs typeface="Arial" panose="020B0604020202020204" pitchFamily="34" charset="0"/>
              </a:rPr>
              <a:t>Podniesienie jakości zarządzania i wdrażania polityk publicznych ukierunkowanych terytorialnie.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pl-PL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1EE2D418-7B73-45C8-BD40-563166347333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BB0CE7DB-4CFB-4ECB-AF97-528F2A2CADBD}"/>
              </a:ext>
            </a:extLst>
          </p:cNvPr>
          <p:cNvSpPr/>
          <p:nvPr/>
        </p:nvSpPr>
        <p:spPr>
          <a:xfrm>
            <a:off x="803819" y="2420888"/>
            <a:ext cx="7526697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Trzy cele polityki regionalnej Polski do roku 2030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0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projekty strategiczne 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689" y="29840"/>
            <a:ext cx="9009646" cy="5631408"/>
          </a:xfrm>
        </p:spPr>
      </p:pic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6CDBC67C-9B56-4183-939B-C00379779302}"/>
              </a:ext>
            </a:extLst>
          </p:cNvPr>
          <p:cNvSpPr/>
          <p:nvPr/>
        </p:nvSpPr>
        <p:spPr>
          <a:xfrm>
            <a:off x="1907703" y="332656"/>
            <a:ext cx="5328593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PROJEKTY STRATEGICZNE KSRR 2030</a:t>
            </a:r>
          </a:p>
        </p:txBody>
      </p:sp>
    </p:spTree>
    <p:extLst>
      <p:ext uri="{BB962C8B-B14F-4D97-AF65-F5344CB8AC3E}">
        <p14:creationId xmlns:p14="http://schemas.microsoft.com/office/powerpoint/2010/main" val="358731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B78C8-EEF0-4828-B148-FF7F8436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WDRAŻANIE 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STRATEGII ROZWOJU WOJEWÓDZTWA – PODKARPACKIE 2020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51A206-4684-42F6-9C8B-F9EB30C4F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6680"/>
            <a:ext cx="8229600" cy="5492680"/>
          </a:xfrm>
        </p:spPr>
        <p:txBody>
          <a:bodyPr>
            <a:normAutofit/>
          </a:bodyPr>
          <a:lstStyle/>
          <a:p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Strategia rozwoju województwa – Podkarpackie 2020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to główny dokument strategiczny województwa podkarpackiego, a nie jest to jedynie dokument samorządu województwa.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Podkarpackie Forum Terytorialne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jest instytucjonalną formą współpracy, koordynatorem działań pełniącym jednocześnie rolę głównego instrumentu kontroli społecznej nad realizacją regionalnych polityk publicznych.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Regionalne Obserwatorium Terytorialne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jest kluczowym podmiotem systemu monitorowania, do zadań którego należy regularne przedstawianie informacji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 przebiegu, wynikach monitoringu i ewaluacji postępów w realizacji celów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Strategii.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Strategia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będzie wdrażana w oparciu o zasady wielostronnej koordynacji oraz wielopodmiotowego i wielopoziomowego zarządzania z udziałem lokalnych podmiotów publicznych, innych podmiotów regionalnych oraz podmiotów należących do sektorów prywatnego i społecznego.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17108F7-5E92-42A1-AA6A-7829B286A980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23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2819ED-B790-4AC3-9F76-397C2F526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POZYCJA STRATEGICZNA WOJEWÓDZTWA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0250B4-ABC0-4165-9949-FAB48F2FE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76" y="116601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6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DIAGNOZA SYTUACJI SPOŁECZNO – GOSPODARCZEJ WOJEWÓDZTWA PODKARPACKIEGO</a:t>
            </a: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, raport ROT dokumentujący pozycję województwa na tle całej Polski i innych regionów oraz zróżnicowanie sytuacji wewnątrz województwa zawiera analizę w zakresie: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stanu i struktury ludności oraz przemian demograficznych;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potencjału gospodarczego województwa, uwzględniającego bieguny wzrostu;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konkurencyjności i innowacyjności sektora przedsiębiorstw;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sytuacji oraz procesów rejestrowanych na regionalnym rynku pracy;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stanu i dynamiki zmian w zakresie oświaty i wychowania;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sektora nauki i szkolnictwa wyższego;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kondycji zdrowotnej ludności oraz stanu i zmian w infrastrukturze i funkcjonowaniu opieki zdrowotnej;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kapitału ludzkiego i społecznego, jakości i warunków życia mieszkańców oraz zmian dochodów ludności;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stanu i zmian w kulturze, turystyce i sporcie;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stanu i zmian w zakresie wyposażenia w infrastrukturę techniczną;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stanu środowiska przyrodniczego;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finansów samorządu terytorialnego;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wykorzystania funduszy unijnych z RPO i innych programów Unii Europejskiej </a:t>
            </a:r>
          </a:p>
          <a:p>
            <a:pPr>
              <a:buNone/>
            </a:pPr>
            <a:r>
              <a:rPr lang="pl-PL" sz="6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l-PL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76E39AEA-1DC9-4582-BB8B-711289C8897D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63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142D47-47AC-4193-8499-6492BE5AA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PRODUKT KRAJOWY BRUTTO (PKB) NA MIESZKAŃCA </a:t>
            </a:r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 WOJEWÓDZTWIE PODKARPACKIM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EC2553-91B1-4EDA-B2A1-9BCAD051C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Wnioski z trajektorii rozwojowej województwa podkarpackiego w latach 2004-2016 są jednoznacznie pozytywne.</a:t>
            </a:r>
          </a:p>
          <a:p>
            <a:pPr>
              <a:spcBef>
                <a:spcPts val="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roku 2004 PKB na mieszkańca według parytetu siły nabywczej wynosił 36% UE 28, a w roku 2016 48% (w Polsce odpowiednio 51% i 69%). Przyrost PKB w latach 2010-2016 plasuje województwo podkarpackie na 10 miejscu w Polsce.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Wszystkie powiaty położone w województwie podkarpackim w latach 2004-2016 poprawiły swoją pozycję vis-a-vis UE 28, co dokumentuje wzrost poziomu spójności wewnątrz województwa.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Skala rozpiętości pozostaje jednak w dalszym ciągu znacząca. Obszarami wiodącymi są cztery powiaty miejskie województwa, a negatywnie wyróżniają się powiaty wiejskie, peryferyjnie położone, charakteryzujące się niskim potencjałem w sektorze przemysłu i usług. </a:t>
            </a:r>
          </a:p>
          <a:p>
            <a:endParaRPr lang="pl-PL" dirty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299C0BE-D969-49B3-9F28-3B29738530AD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60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C26551-88A4-499E-84FE-8C2B4413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47070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SWOT WOJEWÓDZTWA PODKARPACKIEGO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(efekt warsztatów Zespołu Roboczego - maj 2019r. Rzeszów)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000" b="1" dirty="0">
                <a:latin typeface="Arial" pitchFamily="34" charset="0"/>
                <a:cs typeface="Arial" pitchFamily="34" charset="0"/>
              </a:rPr>
              <a:t>MOCNE STRONY</a:t>
            </a: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6CD829-65D1-482B-BD03-E5A0B847F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71338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Przewaga konkurencyjna regionu w obszarach: przemysł lotniczy i IT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Rzeszów, jako silny na tle regionu ośrodek o znaczącym zakresie funkcji metropolitalnych 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Rozwinięta i równomiernie rozmieszczona sieć osadnicza (policentryczna)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Podkarpacie jako lider (1. miejsce w Polsce) pod względem udziału gospodarstw domowych posiadających komputer osobisty z szerokopasmowym dostępem do Internetu 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Bardzo dobre warunki do rozwoju technologii z wykorzystaniem źródeł OZE (energetyka słoneczna i w pewnym zakresie wodna)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Wysoka aktywność eksportowa przedsiębiorstw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Dobry stan (ilościowy) wód podziemnych 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Dostępne tereny inwestycyjne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Położenie na międzynarodowych szlakach komunikacyjnych oraz międzynarodowy port lotniczy na terenie województwa </a:t>
            </a:r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9385867F-B69E-41B9-ABD1-D0FF435366A9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671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A1401C-B718-4B2F-B33A-795E48F6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468"/>
            <a:ext cx="8229600" cy="1157299"/>
          </a:xfrm>
        </p:spPr>
        <p:txBody>
          <a:bodyPr>
            <a:normAutofit fontScale="90000"/>
          </a:bodyPr>
          <a:lstStyle/>
          <a:p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SWOT WOJEWÓDZTWA PODKARPACKIEGO</a:t>
            </a:r>
            <a:b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(efekt warsztatów Zespołu Roboczego - maj 2019r. Rzeszów)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200" b="1" dirty="0">
                <a:latin typeface="Arial" pitchFamily="34" charset="0"/>
                <a:cs typeface="Arial" pitchFamily="34" charset="0"/>
              </a:rPr>
              <a:t>MOCNE STRONY cd</a:t>
            </a:r>
            <a:endParaRPr lang="pl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D7A7EE-D9D3-4B95-9C4B-6586F9616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5259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Kształcenie wysoko wykwalifikowanych kadr dla inteligentnych specjalizacji województwa 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Zaangażowanie społeczeństwa i samorządów lokalnych w utrzymanie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wspieranie organizacji społecznych działających na rzecz wzmacniania kapitału społecznego oraz bezpieczeństwa lokalnych społeczności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Występowanie naturalnych tworzyw leczniczych i opartego na nich lecznictwa uzdrowiskowego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Duża różnorodność biologiczna na terenie województwa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Sprzyjające warunki środowiskowe dla rozwoju rolnictwa ekologicznego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turystyki przyrodniczej, w tym walorów uzdrowiskowych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Wzrost produkcji żywności wysokiej jakości: ekologicznej, tradycyjnej</a:t>
            </a:r>
          </a:p>
          <a:p>
            <a:pPr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Bogate i różnorodne dziedzictwo kulturowe, w tym zabytki wpisane na listę Światowego Dziedzictwa UNESCO</a:t>
            </a:r>
          </a:p>
          <a:p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AD02D550-636E-4B5A-9757-D36E6FFC0F32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969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913AA1-6A26-48D8-8C1E-FF91E6FC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260648"/>
            <a:ext cx="8015286" cy="1203300"/>
          </a:xfrm>
        </p:spPr>
        <p:txBody>
          <a:bodyPr>
            <a:normAutofit fontScale="90000"/>
          </a:bodyPr>
          <a:lstStyle/>
          <a:p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SWOT WOJEWÓDZTWA PODKARPACKIEGO</a:t>
            </a:r>
            <a:b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(efekt warsztatów Zespołu Roboczego - maj 2019r. Rzeszów)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200" b="1" dirty="0">
                <a:latin typeface="Arial" pitchFamily="34" charset="0"/>
                <a:cs typeface="Arial" pitchFamily="34" charset="0"/>
              </a:rPr>
              <a:t>SŁABE STRONY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14722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Niezadowalający poziom współpracy międzysektorowej (przedsiębiorcy, JST, szkolnictwo, NGO)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Niewystarczająca liczba markowych, wysokostandardowych produktów turystycznych oraz słaba infrastruktura turystyczna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Zróżnicowanie jakości życia (pod względem ekonomicznym i dostępu do usług publicznych) w układzie miasto-wieś i na poziomie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subregionalnym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(północ-południe)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Zbyt niski poziom pokrycia powierzchni województwa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mpzp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co utrudnia właściwe zarządzanie przestrzenią (powiązaniami funkcjonalnymi, środowiskiem przyrodniczym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 rozwojem gospodarczym) oraz zapewnienie bezpieczeństwa ludności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Bardzo rozproszona zabudowa występująca w województwie, która powoduje wysokie koszty i wyzwania dla rozwoju infrastruktury szczególnie liniowej (wodociągi, kanalizacja zbiorcza, energetyczne linie przesyłowe)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Niewystarczający dostęp do wody odpowiedniej jakości (w tym niedostateczna jakość sieci wodociągowej)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Braki w zakresie infrastruktury gospodarki ściekowej, szczególnie na obszarach o rozproszonej zabudowie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Niski poziom retencji wód powierzchniowych (niewystarczająca liczba małych i dużych zbiorników retencyjnych, polderów oraz zły stan zabudowy regulacyjnej rzek)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66B6213-3370-453F-9855-0C70B4A5E9D1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170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A9B806-C12F-4F80-9225-C7D24A40F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82" y="523216"/>
            <a:ext cx="8039236" cy="648073"/>
          </a:xfrm>
        </p:spPr>
        <p:txBody>
          <a:bodyPr>
            <a:normAutofit fontScale="90000"/>
          </a:bodyPr>
          <a:lstStyle/>
          <a:p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SWOT WOJEWÓDZTWA PODKARPACKIEGO</a:t>
            </a:r>
            <a:b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(efekt warsztatów Zespołu Roboczego - maj 2019r. Rzeszów)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200" b="1" dirty="0">
                <a:latin typeface="Arial" pitchFamily="34" charset="0"/>
                <a:cs typeface="Arial" pitchFamily="34" charset="0"/>
              </a:rPr>
              <a:t>SŁABE STRONY cd</a:t>
            </a: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75D29A-8C0A-4092-B893-CBD1A9329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9149928" cy="4525963"/>
          </a:xfrm>
        </p:spPr>
        <p:txBody>
          <a:bodyPr>
            <a:normAutofit fontScale="25000" lnSpcReduction="20000"/>
          </a:bodyPr>
          <a:lstStyle/>
          <a:p>
            <a:pPr marL="285750" lvl="0" indent="-285750"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Wysoki odsetek osób zatrudnionych w rolnictwie przy równoczesnej niskiej towarowości produkcji rolnej wynikającej z rozdrobnienia gospodarstw rolnych 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Niższe niż w pozostałych regionach średnie wynagrodzenie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Słaba zdolność organizacji pozarządowych do generowania własnych środków finansowych oraz mały udział NGO zatrudniających pracowników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Brak bezpośredniego połączenia drogowego i kolejowego ze stolicą kraju oraz niewystarczająca sieć drogowa, szczególnie w kierunku południowym (słaba dostępność komunikacyjna tej części regionu)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Niezadowalająca jakość lub brak transportu publicznego na obszarach wiejskich oraz słabe zintegrowanie różnych form transportu 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Niski poziom przedsiębiorczości w regionie 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Znaczna liczba osób biernych zawodowo, niegotowych do podjęcia pracy – ukryte bezrobocie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Luka kompetencyjna pomiędzy zapotrzebowaniem na rynku a osobami poszukującymi pracy, zwiększona przez niedopasowanie kierunków kształcenia wyższego  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Ograniczona dostępność do tzw. kultury wysokiej 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Zbyt mała w stosunku do potrzeb liczba lekarzy (w tym specjalistów) przypadająca na   mieszkańców w regionie </a:t>
            </a:r>
          </a:p>
          <a:p>
            <a:pPr>
              <a:lnSpc>
                <a:spcPct val="120000"/>
              </a:lnSpc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C72649-5D47-4D0A-A5D2-C5BC5A91BE84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758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377B84-09D2-4193-AC84-DE694003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53336"/>
          </a:xfrm>
        </p:spPr>
        <p:txBody>
          <a:bodyPr>
            <a:normAutofit fontScale="90000"/>
          </a:bodyPr>
          <a:lstStyle/>
          <a:p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SWOT WOJEWÓDZTWA PODKARPACKIEGO</a:t>
            </a:r>
            <a:b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(efekt warsztatów Zespołu Roboczego - maj 2019r. Rzeszów)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200" b="1" dirty="0">
                <a:latin typeface="Arial" pitchFamily="34" charset="0"/>
                <a:cs typeface="Arial" pitchFamily="34" charset="0"/>
              </a:rPr>
              <a:t>SZANSE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1250DA-E050-4362-A061-03BBBA393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Systematyczny wzrost liczby spółek z udziałem kapitału zagranicznego jako szansa na nowe miejsca pracy i wzrost gospodarczy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Wykorzystywanie w promowaniu Podkarpacia, jako miejsca zamieszkania, faktu najdłuższej w Polsce długości życia kobiet i mężczyzn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Rozwój współpracy transgranicznej (w tym w ramach międzynarodowego rezerwatu biosfery „Karpaty Wschodnie” oraz Euroregionu Karpackiego)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Dobre skomunikowanie z województwami małopolskim, </a:t>
            </a:r>
            <a:r>
              <a:rPr lang="pl-PL" sz="1800" strike="sngStrik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śląskim i dolnośląskim – wzmocnienie współpracy pomiędzy firmami z województw południowych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Umiejętne wykorzystywanie dostępnych środków zewnętrznych (w tym europejskich) na cele rozwojowe województwa 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Rozwój e-usług w oparciu o zasoby cyfrowe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Otwierający się rynek usług w ramach „srebrnej gospodarki” (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silver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Trendy związane z wysoką jakością życia i wzrost zainteresowania żywnością ekologiczną oraz nowymi produktami wsi </a:t>
            </a:r>
          </a:p>
          <a:p>
            <a:endParaRPr lang="pl-PL" sz="1200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E51280A5-6AD7-4790-9210-0A9015CC1C77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65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2248349"/>
            <a:ext cx="8062664" cy="2954759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Założenia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Strategii rozwoju województwa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Podkarpackie 2030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22712" y="6093296"/>
            <a:ext cx="3528392" cy="576064"/>
          </a:xfrm>
        </p:spPr>
        <p:txBody>
          <a:bodyPr>
            <a:normAutofit/>
          </a:bodyPr>
          <a:lstStyle/>
          <a:p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Rzeszów, czerwiec 2019 r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EED35A5-82CF-48FA-8121-4A9A5740A1A6}"/>
              </a:ext>
            </a:extLst>
          </p:cNvPr>
          <p:cNvSpPr/>
          <p:nvPr/>
        </p:nvSpPr>
        <p:spPr>
          <a:xfrm>
            <a:off x="2612755" y="982610"/>
            <a:ext cx="4348306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Zarząd Województwa Podkarpackiego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3211E0-C6FB-46A4-8DAE-86879DCD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SWOT WOJEWÓDZTWA PODKARPACKIEGO</a:t>
            </a:r>
            <a:b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(efekt warsztatów Zespołu Roboczego - maj 2019r. Rzeszów)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200" b="1" dirty="0">
                <a:latin typeface="Arial" pitchFamily="34" charset="0"/>
                <a:cs typeface="Arial" pitchFamily="34" charset="0"/>
              </a:rPr>
              <a:t>SZANSE cd</a:t>
            </a: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A217E8-ADBF-44B4-AFF1-92CD06A0F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Rozwój badań, pojawianie się nowych technologii i wzrost świadomości społecznej w zakresie ochrony środowiska, energetyki i zrównoważonego rozwoju 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Wzrastająca świadomość społeczeństwa w zakresie profilaktyki zdrowia oraz zdrowego trybu życia 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Uregulowania i instrumenty sprzyjające funkcjonowaniu i promocji rodziny 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Możliwość lokowania inwestycji w istniejących strefach ekonomicznych, parkach technologicznych oraz inkubatorach przedsiębiorczości 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Potencjał B+R podkarpackich uczelni oraz sektora prywatnego 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Utrzymujące się zmiany wzorców uczestnictwa w życiu społecznym (partycypacja, postawy filantropijne, wolontariat) 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Wzrost znaczenia kompetencji kluczowych (językowych, informatycznych, matematycznych, kulturowych, społecznych oraz  przedsiębiorczych) w procesach rozwojowych</a:t>
            </a:r>
          </a:p>
          <a:p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91471FFC-8EB3-4A86-8EE2-ECCC0D20233C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888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1A8C63-DF19-4E91-867F-ADBFC4F9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SWOT WOJEWÓDZTWA PODKARPACKIEGO</a:t>
            </a:r>
            <a:b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(efekt warsztatów Zespołu Roboczego - maj 2019r. Rzeszów)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200" b="1" dirty="0">
                <a:latin typeface="Arial" pitchFamily="34" charset="0"/>
                <a:cs typeface="Arial" pitchFamily="34" charset="0"/>
              </a:rPr>
              <a:t>ZAGROŻENIA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FCA5A6B-3821-4487-A8A8-AD89C2DF9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4576"/>
            <a:ext cx="9036496" cy="514330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Peryferyjne położenie i słabe skomunikowanie ze stolicą kraju 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Narastające zróżnicowanie pomiędzy poziomem rozwoju województwa a najszybciej rozwijającymi się regionami 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Wysoka wrażliwość sektora turystycznego na zmiany w koniunkturze gospodarczej 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Niewystarczające dostosowanie rozwiązań prawnych do współpracy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Odpływ młodych, aktywnych i wysoko wykwalifikowanych kadr 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Niekorzystne trendy demograficzne, w tym starzenie się społeczeństwa (szczególnie na obszarach wiejskich) 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Wzrost liczby osób uzależnionych oraz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zachorowań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na choroby cywilizacyjne </a:t>
            </a:r>
          </a:p>
          <a:p>
            <a:pPr lvl="0"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Niewystarczająca (i nie w pełni spójna) współpraca województw i regionów państw sąsiednich z województwem podkarpackim w zakresie ochrony przed zagrożeniami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ochrony środowiska </a:t>
            </a:r>
          </a:p>
          <a:p>
            <a:pPr>
              <a:spcBef>
                <a:spcPts val="0"/>
              </a:spcBef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Intensywna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antropogenizacja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środowiska przyrodniczego przejawiająca się: zanieczyszczeniami powietrza (szczególnie pyłowymi) oraz postępującą zabudową na terenach zalewowych i osuwiskowych (brak regulacji prawnych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dot.miejscowych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planów zagospodarowania przestrzennego)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DCD3AF61-BD27-468E-AB56-4EF8DF562EA6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174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.stachurska\AppData\Local\Microsoft\Windows\Temporary Internet Files\Content.Outlook\UD42YJX5\ZDJĘCIE GŁÓWNEIMG_6672.jpg"/>
          <p:cNvPicPr>
            <a:picLocks noChangeAspect="1" noChangeArrowheads="1"/>
          </p:cNvPicPr>
          <p:nvPr/>
        </p:nvPicPr>
        <p:blipFill>
          <a:blip r:embed="rId2" cstate="print"/>
          <a:srcRect t="5167" b="5277"/>
          <a:stretch>
            <a:fillRect/>
          </a:stretch>
        </p:blipFill>
        <p:spPr bwMode="auto">
          <a:xfrm>
            <a:off x="0" y="1132212"/>
            <a:ext cx="9144000" cy="4824536"/>
          </a:xfrm>
          <a:prstGeom prst="rect">
            <a:avLst/>
          </a:prstGeom>
          <a:noFill/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0476B0C4-AE2B-4C9F-BFAE-2893F7B131EA}"/>
              </a:ext>
            </a:extLst>
          </p:cNvPr>
          <p:cNvGrpSpPr/>
          <p:nvPr/>
        </p:nvGrpSpPr>
        <p:grpSpPr>
          <a:xfrm>
            <a:off x="0" y="5661248"/>
            <a:ext cx="9144000" cy="1436932"/>
            <a:chOff x="0" y="2439874"/>
            <a:chExt cx="9144000" cy="1116294"/>
          </a:xfrm>
        </p:grpSpPr>
        <p:sp>
          <p:nvSpPr>
            <p:cNvPr id="15" name="Prostokąt: zaokrąglone rogi 14">
              <a:extLst>
                <a:ext uri="{FF2B5EF4-FFF2-40B4-BE49-F238E27FC236}">
                  <a16:creationId xmlns:a16="http://schemas.microsoft.com/office/drawing/2014/main" id="{CE5204D7-4B4C-4A49-A0F7-25DA3DF19AA8}"/>
                </a:ext>
              </a:extLst>
            </p:cNvPr>
            <p:cNvSpPr/>
            <p:nvPr/>
          </p:nvSpPr>
          <p:spPr>
            <a:xfrm>
              <a:off x="0" y="2594371"/>
              <a:ext cx="9144000" cy="8073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rostokąt: zaokrąglone rogi 4">
              <a:extLst>
                <a:ext uri="{FF2B5EF4-FFF2-40B4-BE49-F238E27FC236}">
                  <a16:creationId xmlns:a16="http://schemas.microsoft.com/office/drawing/2014/main" id="{FB5FCD1C-1AE0-4939-8C68-6E78E03985FB}"/>
                </a:ext>
              </a:extLst>
            </p:cNvPr>
            <p:cNvSpPr txBox="1"/>
            <p:nvPr/>
          </p:nvSpPr>
          <p:spPr>
            <a:xfrm>
              <a:off x="39408" y="2439874"/>
              <a:ext cx="9104592" cy="1116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 pozytywna ocena otoczenia biznesowego</a:t>
              </a:r>
              <a:r>
                <a:rPr lang="pl-PL" kern="12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pl-PL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trafnie dobrane inteligentne specjalizacje regionalne,</a:t>
              </a:r>
              <a:endParaRPr lang="pl-PL" kern="1200" dirty="0"/>
            </a:p>
          </p:txBody>
        </p:sp>
      </p:grpSp>
      <p:sp>
        <p:nvSpPr>
          <p:cNvPr id="17" name="Prostokąt 16">
            <a:extLst>
              <a:ext uri="{FF2B5EF4-FFF2-40B4-BE49-F238E27FC236}">
                <a16:creationId xmlns:a16="http://schemas.microsoft.com/office/drawing/2014/main" id="{DDF613A0-F271-4921-8EAB-E1B2BCC66C87}"/>
              </a:ext>
            </a:extLst>
          </p:cNvPr>
          <p:cNvSpPr/>
          <p:nvPr/>
        </p:nvSpPr>
        <p:spPr>
          <a:xfrm>
            <a:off x="2051720" y="188640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POTENCJAŁY REGIONALNE WOJEWÓDZTWA PODKARPACKIEGO </a:t>
            </a:r>
            <a:endParaRPr lang="pl-PL" sz="2000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AE6CDF15-5040-417E-B866-967191A6857E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962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6A938FF-2C92-417E-96FE-602E34A416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t="17896" b="7394"/>
          <a:stretch/>
        </p:blipFill>
        <p:spPr>
          <a:xfrm>
            <a:off x="26673" y="1148349"/>
            <a:ext cx="9134336" cy="5034264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119AB780-5834-4652-AC65-5546FBAFAD0A}"/>
              </a:ext>
            </a:extLst>
          </p:cNvPr>
          <p:cNvGrpSpPr/>
          <p:nvPr/>
        </p:nvGrpSpPr>
        <p:grpSpPr>
          <a:xfrm>
            <a:off x="0" y="5805264"/>
            <a:ext cx="9144000" cy="1052736"/>
            <a:chOff x="-9560" y="2718751"/>
            <a:chExt cx="9046056" cy="540540"/>
          </a:xfrm>
        </p:grpSpPr>
        <p:sp>
          <p:nvSpPr>
            <p:cNvPr id="3" name="Prostokąt: zaokrąglone rogi 2">
              <a:extLst>
                <a:ext uri="{FF2B5EF4-FFF2-40B4-BE49-F238E27FC236}">
                  <a16:creationId xmlns:a16="http://schemas.microsoft.com/office/drawing/2014/main" id="{63A336CE-04A3-4285-B6B9-83BADFF562BE}"/>
                </a:ext>
              </a:extLst>
            </p:cNvPr>
            <p:cNvSpPr/>
            <p:nvPr/>
          </p:nvSpPr>
          <p:spPr>
            <a:xfrm>
              <a:off x="0" y="2718751"/>
              <a:ext cx="9036496" cy="5405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rostokąt: zaokrąglone rogi 4">
              <a:extLst>
                <a:ext uri="{FF2B5EF4-FFF2-40B4-BE49-F238E27FC236}">
                  <a16:creationId xmlns:a16="http://schemas.microsoft.com/office/drawing/2014/main" id="{DD4EA1D9-4AE3-4C7B-8199-33D72BD2649F}"/>
                </a:ext>
              </a:extLst>
            </p:cNvPr>
            <p:cNvSpPr txBox="1"/>
            <p:nvPr/>
          </p:nvSpPr>
          <p:spPr>
            <a:xfrm>
              <a:off x="-9560" y="2767844"/>
              <a:ext cx="9019669" cy="4650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b="1" dirty="0">
                  <a:latin typeface="Arial" panose="020B0604020202020204" pitchFamily="34" charset="0"/>
                  <a:cs typeface="Arial" panose="020B0604020202020204" pitchFamily="34" charset="0"/>
                </a:rPr>
                <a:t> wysoki k</a:t>
              </a:r>
              <a:r>
                <a:rPr lang="pl-PL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apitał społeczny regionu,</a:t>
              </a:r>
            </a:p>
            <a:p>
              <a:pPr marL="0" lvl="0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wysokie poziomy partycypacji społeczeństwa w wyborach,</a:t>
              </a:r>
            </a:p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dirty="0">
                  <a:latin typeface="Arial" panose="020B0604020202020204" pitchFamily="34" charset="0"/>
                  <a:cs typeface="Arial" panose="020B0604020202020204" pitchFamily="34" charset="0"/>
                </a:rPr>
                <a:t> nasycenie województwa organizacjami pozarządowymi,</a:t>
              </a:r>
              <a:endParaRPr lang="pl-PL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Prostokąt 16">
            <a:extLst>
              <a:ext uri="{FF2B5EF4-FFF2-40B4-BE49-F238E27FC236}">
                <a16:creationId xmlns:a16="http://schemas.microsoft.com/office/drawing/2014/main" id="{DDF613A0-F271-4921-8EAB-E1B2BCC66C87}"/>
              </a:ext>
            </a:extLst>
          </p:cNvPr>
          <p:cNvSpPr/>
          <p:nvPr/>
        </p:nvSpPr>
        <p:spPr>
          <a:xfrm>
            <a:off x="2051720" y="188640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POTENCJAŁY REGIONALNE WOJEWÓDZTWA PODKARPACKIEGO c.d.</a:t>
            </a:r>
            <a:endParaRPr lang="pl-PL" sz="2000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AE6CDF15-5040-417E-B866-967191A6857E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358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6669781"/>
              </p:ext>
            </p:extLst>
          </p:nvPr>
        </p:nvGraphicFramePr>
        <p:xfrm>
          <a:off x="0" y="1052736"/>
          <a:ext cx="9144000" cy="645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j.stachurska\AppData\Local\Microsoft\Windows\Temporary Internet Files\Content.Outlook\UD42YJX5\kz_20130901_047_boost.jpg"/>
          <p:cNvPicPr>
            <a:picLocks noChangeAspect="1" noChangeArrowheads="1"/>
          </p:cNvPicPr>
          <p:nvPr/>
        </p:nvPicPr>
        <p:blipFill>
          <a:blip r:embed="rId7" cstate="print"/>
          <a:srcRect l="-2113" t="12549" r="-5502" b="3851"/>
          <a:stretch>
            <a:fillRect/>
          </a:stretch>
        </p:blipFill>
        <p:spPr bwMode="auto">
          <a:xfrm>
            <a:off x="-213360" y="1988842"/>
            <a:ext cx="9897928" cy="4869158"/>
          </a:xfrm>
          <a:prstGeom prst="rect">
            <a:avLst/>
          </a:prstGeom>
          <a:noFill/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DF613A0-F271-4921-8EAB-E1B2BCC66C87}"/>
              </a:ext>
            </a:extLst>
          </p:cNvPr>
          <p:cNvSpPr/>
          <p:nvPr/>
        </p:nvSpPr>
        <p:spPr>
          <a:xfrm>
            <a:off x="2051720" y="188640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POTENCJAŁY REGIONALNE WOJEWÓDZTWA PODKARPACKIEGO c.d.</a:t>
            </a:r>
            <a:endParaRPr lang="pl-PL" sz="2000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AE6CDF15-5040-417E-B866-967191A6857E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0" y="2115097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rozwój turystyki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lecznictwo uzdrowiskowe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usługi czasu wolnego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srebrna gospodarka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wytwarzanie produktów </a:t>
            </a:r>
            <a:b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spożywczych o wysokiej jakości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cyrkularna gospodarka</a:t>
            </a:r>
            <a:b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(gospodarka obiegu zamkniętego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F9253266-5E57-4D4B-A1B9-3DCE153DF37D}"/>
              </a:ext>
            </a:extLst>
          </p:cNvPr>
          <p:cNvGrpSpPr/>
          <p:nvPr/>
        </p:nvGrpSpPr>
        <p:grpSpPr>
          <a:xfrm>
            <a:off x="9568" y="1026321"/>
            <a:ext cx="4139952" cy="1728192"/>
            <a:chOff x="0" y="3444871"/>
            <a:chExt cx="9036496" cy="720080"/>
          </a:xfrm>
        </p:grpSpPr>
        <p:sp>
          <p:nvSpPr>
            <p:cNvPr id="3" name="Prostokąt: zaokrąglone rogi 12">
              <a:extLst>
                <a:ext uri="{FF2B5EF4-FFF2-40B4-BE49-F238E27FC236}">
                  <a16:creationId xmlns:a16="http://schemas.microsoft.com/office/drawing/2014/main" id="{89090AFF-72CD-4D98-8356-31073696F413}"/>
                </a:ext>
              </a:extLst>
            </p:cNvPr>
            <p:cNvSpPr/>
            <p:nvPr/>
          </p:nvSpPr>
          <p:spPr>
            <a:xfrm>
              <a:off x="0" y="3444871"/>
              <a:ext cx="9036496" cy="7200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rostokąt: zaokrąglone rogi 6">
              <a:extLst>
                <a:ext uri="{FF2B5EF4-FFF2-40B4-BE49-F238E27FC236}">
                  <a16:creationId xmlns:a16="http://schemas.microsoft.com/office/drawing/2014/main" id="{0BAA4269-D9C7-4E0B-9231-00B39FABB9C0}"/>
                </a:ext>
              </a:extLst>
            </p:cNvPr>
            <p:cNvSpPr txBox="1"/>
            <p:nvPr/>
          </p:nvSpPr>
          <p:spPr>
            <a:xfrm>
              <a:off x="39410" y="3444871"/>
              <a:ext cx="8957679" cy="648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umiarkowana konwergencja wewnątrzregionalna w układzie powiatowym</a:t>
              </a:r>
              <a:r>
                <a:rPr lang="pl-PL" kern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pl-PL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niski udział rolnictwa </a:t>
              </a:r>
              <a:br>
                <a:rPr lang="pl-PL" b="1" kern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w gospodarce regionu sprzyja dynamice procesów </a:t>
              </a:r>
              <a:r>
                <a:rPr lang="pl-PL" b="1" kern="1200">
                  <a:latin typeface="Arial" panose="020B0604020202020204" pitchFamily="34" charset="0"/>
                  <a:cs typeface="Arial" panose="020B0604020202020204" pitchFamily="34" charset="0"/>
                </a:rPr>
                <a:t>rozwojowych </a:t>
              </a:r>
              <a:br>
                <a:rPr lang="pl-PL" b="1" kern="12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b="1" kern="1200">
                  <a:latin typeface="Arial" panose="020B0604020202020204" pitchFamily="34" charset="0"/>
                  <a:cs typeface="Arial" panose="020B0604020202020204" pitchFamily="34" charset="0"/>
                </a:rPr>
                <a:t>w skali </a:t>
              </a:r>
              <a:r>
                <a:rPr lang="pl-PL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województwa, kraju i UE</a:t>
              </a:r>
              <a:endParaRPr lang="pl-PL" kern="1200" dirty="0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40B247E6-76C5-4DA2-AA1F-B8DA5635E9FD}"/>
              </a:ext>
            </a:extLst>
          </p:cNvPr>
          <p:cNvGrpSpPr/>
          <p:nvPr/>
        </p:nvGrpSpPr>
        <p:grpSpPr>
          <a:xfrm>
            <a:off x="0" y="2843295"/>
            <a:ext cx="4139952" cy="1171409"/>
            <a:chOff x="0" y="4280960"/>
            <a:chExt cx="9036496" cy="875531"/>
          </a:xfrm>
        </p:grpSpPr>
        <p:sp>
          <p:nvSpPr>
            <p:cNvPr id="6" name="Prostokąt: zaokrąglone rogi 10">
              <a:extLst>
                <a:ext uri="{FF2B5EF4-FFF2-40B4-BE49-F238E27FC236}">
                  <a16:creationId xmlns:a16="http://schemas.microsoft.com/office/drawing/2014/main" id="{4F8B1F4B-1173-4956-A713-D16BA88F7D79}"/>
                </a:ext>
              </a:extLst>
            </p:cNvPr>
            <p:cNvSpPr/>
            <p:nvPr/>
          </p:nvSpPr>
          <p:spPr>
            <a:xfrm>
              <a:off x="0" y="4280960"/>
              <a:ext cx="9036496" cy="87553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rostokąt: zaokrąglone rogi 8">
              <a:extLst>
                <a:ext uri="{FF2B5EF4-FFF2-40B4-BE49-F238E27FC236}">
                  <a16:creationId xmlns:a16="http://schemas.microsoft.com/office/drawing/2014/main" id="{9723A847-1982-46B0-B995-148B5BE013B6}"/>
                </a:ext>
              </a:extLst>
            </p:cNvPr>
            <p:cNvSpPr txBox="1"/>
            <p:nvPr/>
          </p:nvSpPr>
          <p:spPr>
            <a:xfrm>
              <a:off x="39410" y="4280961"/>
              <a:ext cx="8957679" cy="782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miejska sieć osadnicza</a:t>
              </a:r>
              <a:r>
                <a:rPr lang="pl-P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sprzyja rozwojowi społeczno-gospodarczemu</a:t>
              </a:r>
              <a:endParaRPr lang="pl-PL" kern="1200" dirty="0"/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BB930CF8-BE8E-456D-A52E-716A34691CBE}"/>
              </a:ext>
            </a:extLst>
          </p:cNvPr>
          <p:cNvGrpSpPr/>
          <p:nvPr/>
        </p:nvGrpSpPr>
        <p:grpSpPr>
          <a:xfrm>
            <a:off x="0" y="4077074"/>
            <a:ext cx="4139952" cy="1584176"/>
            <a:chOff x="0" y="5223668"/>
            <a:chExt cx="9036496" cy="807300"/>
          </a:xfrm>
        </p:grpSpPr>
        <p:sp>
          <p:nvSpPr>
            <p:cNvPr id="9" name="Prostokąt: zaokrąglone rogi 8">
              <a:extLst>
                <a:ext uri="{FF2B5EF4-FFF2-40B4-BE49-F238E27FC236}">
                  <a16:creationId xmlns:a16="http://schemas.microsoft.com/office/drawing/2014/main" id="{E6DE437A-A616-481F-BB2F-3C2DC9E830D6}"/>
                </a:ext>
              </a:extLst>
            </p:cNvPr>
            <p:cNvSpPr/>
            <p:nvPr/>
          </p:nvSpPr>
          <p:spPr>
            <a:xfrm>
              <a:off x="0" y="5223668"/>
              <a:ext cx="9036496" cy="8073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10">
              <a:extLst>
                <a:ext uri="{FF2B5EF4-FFF2-40B4-BE49-F238E27FC236}">
                  <a16:creationId xmlns:a16="http://schemas.microsoft.com/office/drawing/2014/main" id="{DB4FB034-B0D5-497A-990E-5D1EC908C6C9}"/>
                </a:ext>
              </a:extLst>
            </p:cNvPr>
            <p:cNvSpPr txBox="1"/>
            <p:nvPr/>
          </p:nvSpPr>
          <p:spPr>
            <a:xfrm>
              <a:off x="0" y="5223669"/>
              <a:ext cx="8957678" cy="728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położenie wzdłuż zewnętrznych granic UE jako bodziec rozwojowy dla województwa podkarpackiego </a:t>
              </a:r>
              <a:br>
                <a:rPr lang="pl-PL" b="1" kern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w kierunku relacji z Ukrainą</a:t>
              </a:r>
              <a:endParaRPr lang="pl-PL" kern="1200" dirty="0"/>
            </a:p>
          </p:txBody>
        </p:sp>
      </p:grpSp>
      <p:sp>
        <p:nvSpPr>
          <p:cNvPr id="11" name="Prostokąt 10">
            <a:extLst>
              <a:ext uri="{FF2B5EF4-FFF2-40B4-BE49-F238E27FC236}">
                <a16:creationId xmlns:a16="http://schemas.microsoft.com/office/drawing/2014/main" id="{DDF613A0-F271-4921-8EAB-E1B2BCC66C87}"/>
              </a:ext>
            </a:extLst>
          </p:cNvPr>
          <p:cNvSpPr/>
          <p:nvPr/>
        </p:nvSpPr>
        <p:spPr>
          <a:xfrm>
            <a:off x="2051720" y="188640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POTENCJAŁY REGIONALNE WOJEWÓDZTWA PODKARPACKIEGO c.d.</a:t>
            </a:r>
            <a:endParaRPr lang="pl-PL" sz="2000" dirty="0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AE6CDF15-5040-417E-B866-967191A6857E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.stachurska\AppData\Local\Microsoft\Windows\Temporary Internet Files\Content.Outlook\UD42YJX5\droga.jpg"/>
          <p:cNvPicPr>
            <a:picLocks noChangeAspect="1" noChangeArrowheads="1"/>
          </p:cNvPicPr>
          <p:nvPr/>
        </p:nvPicPr>
        <p:blipFill>
          <a:blip r:embed="rId2" cstate="print"/>
          <a:srcRect l="5556" t="7169" b="21139"/>
          <a:stretch>
            <a:fillRect/>
          </a:stretch>
        </p:blipFill>
        <p:spPr bwMode="auto">
          <a:xfrm>
            <a:off x="4158008" y="1052736"/>
            <a:ext cx="7398770" cy="4608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08912" cy="1285860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itchFamily="34" charset="0"/>
                <a:cs typeface="Arial" pitchFamily="34" charset="0"/>
              </a:rPr>
              <a:t>PROPOZYCJA GŁÓWNYCH OSI ROZWOJOWYCH </a:t>
            </a:r>
            <a:r>
              <a:rPr lang="pl-PL" sz="2000" b="1" i="1" dirty="0">
                <a:latin typeface="Arial" pitchFamily="34" charset="0"/>
                <a:cs typeface="Arial" pitchFamily="34" charset="0"/>
              </a:rPr>
              <a:t>STRATEGII ROZWOJU WOJEWÓDZTWA – PODKARPACKIE 2030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ymbol zastępczy zawartości 5" descr="3 pni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928670"/>
            <a:ext cx="4303847" cy="4412347"/>
          </a:xfrm>
        </p:spPr>
      </p:pic>
      <p:sp>
        <p:nvSpPr>
          <p:cNvPr id="10" name="Strzałka w górę i w dół 9"/>
          <p:cNvSpPr/>
          <p:nvPr/>
        </p:nvSpPr>
        <p:spPr>
          <a:xfrm>
            <a:off x="6643702" y="1285860"/>
            <a:ext cx="857256" cy="36433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2267744" y="5214950"/>
            <a:ext cx="542928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pl-PL" b="1" dirty="0"/>
            </a:br>
            <a:r>
              <a:rPr lang="pl-PL" b="1" dirty="0"/>
              <a:t>terytorialny  wymiar Strategii</a:t>
            </a:r>
            <a:endParaRPr lang="pl-PL" dirty="0"/>
          </a:p>
          <a:p>
            <a:pPr algn="ctr"/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FDE8C3-9271-42C5-8FB9-9F5FDEAB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PROPOZYCJA GŁÓWNYCH OSI ROZWOJOWYCH </a:t>
            </a:r>
            <a:r>
              <a:rPr lang="pl-PL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STRATEGII ROZWOJU WOJEWÓDZTWA – PODKARPACKIE 2030</a:t>
            </a:r>
            <a:br>
              <a:rPr lang="pl-PL" b="1" i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8136D0-EDD6-4887-B800-28D9F9C00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0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Obszar tematyczny I. 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Gospodarka oparta na wiedzy</a:t>
            </a:r>
            <a:r>
              <a:rPr lang="pl-P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pl-PL"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D46761E5-A451-4806-8033-0C74E3A5D5DB}"/>
              </a:ext>
            </a:extLst>
          </p:cNvPr>
          <p:cNvCxnSpPr/>
          <p:nvPr/>
        </p:nvCxnSpPr>
        <p:spPr>
          <a:xfrm>
            <a:off x="642910" y="121442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10421685"/>
              </p:ext>
            </p:extLst>
          </p:nvPr>
        </p:nvGraphicFramePr>
        <p:xfrm>
          <a:off x="1486000" y="1926968"/>
          <a:ext cx="6326360" cy="366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260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980436-25FE-4F7A-89A0-82FFF8C3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PROPOZYCJA GŁÓWNYCH OSI ROZWOJOWYCH </a:t>
            </a:r>
            <a:r>
              <a:rPr lang="pl-PL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STRATEGII ROZWOJU WOJEWÓDZTWA – PODKARPACKIE 2030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F702AC-5D62-4DAE-A13D-639FB3777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6046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Obszar tematyczny II. 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Kapitał ludzki i społeczny</a:t>
            </a:r>
            <a:r>
              <a:rPr lang="pl-P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D46761E5-A451-4806-8033-0C74E3A5D5DB}"/>
              </a:ext>
            </a:extLst>
          </p:cNvPr>
          <p:cNvCxnSpPr/>
          <p:nvPr/>
        </p:nvCxnSpPr>
        <p:spPr>
          <a:xfrm>
            <a:off x="642910" y="121442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56989057"/>
              </p:ext>
            </p:extLst>
          </p:nvPr>
        </p:nvGraphicFramePr>
        <p:xfrm>
          <a:off x="-396552" y="1989973"/>
          <a:ext cx="5544616" cy="347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0D63538-88BD-4B70-A021-9E4F9CFB3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278891"/>
              </p:ext>
            </p:extLst>
          </p:nvPr>
        </p:nvGraphicFramePr>
        <p:xfrm>
          <a:off x="3923928" y="1989973"/>
          <a:ext cx="5760640" cy="251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05966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594E34-21E5-43AD-8F66-3575087F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PROPOZYCJA GŁÓWNYCH OSI ROZWOJOWYCH </a:t>
            </a:r>
            <a:r>
              <a:rPr lang="pl-PL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STRATEGII ROZWOJU WOJEWÓDZTWA – PODKARPACKIE 2030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2BA8F1-EC9F-4CDA-9894-B56E936AA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362" y="1086125"/>
            <a:ext cx="8229600" cy="1143000"/>
          </a:xfrm>
        </p:spPr>
        <p:txBody>
          <a:bodyPr>
            <a:normAutofit fontScale="47500" lnSpcReduction="20000"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200" b="1" dirty="0">
                <a:latin typeface="Arial" panose="020B0604020202020204" pitchFamily="34" charset="0"/>
                <a:cs typeface="Arial" panose="020B0604020202020204" pitchFamily="34" charset="0"/>
              </a:rPr>
              <a:t>Obszar</a:t>
            </a:r>
            <a:r>
              <a:rPr lang="pl-PL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200" b="1" dirty="0">
                <a:latin typeface="Arial" panose="020B0604020202020204" pitchFamily="34" charset="0"/>
                <a:cs typeface="Arial" panose="020B0604020202020204" pitchFamily="34" charset="0"/>
              </a:rPr>
              <a:t>tematyczny III. </a:t>
            </a:r>
            <a:r>
              <a:rPr lang="pl-PL" sz="5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dla zrównoważonego 			rozwoju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D46761E5-A451-4806-8033-0C74E3A5D5DB}"/>
              </a:ext>
            </a:extLst>
          </p:cNvPr>
          <p:cNvCxnSpPr/>
          <p:nvPr/>
        </p:nvCxnSpPr>
        <p:spPr>
          <a:xfrm>
            <a:off x="642910" y="121442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85268971"/>
              </p:ext>
            </p:extLst>
          </p:nvPr>
        </p:nvGraphicFramePr>
        <p:xfrm>
          <a:off x="-540568" y="2214881"/>
          <a:ext cx="5472608" cy="342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BD6C332-6074-4220-9EA8-603746BD3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464024"/>
              </p:ext>
            </p:extLst>
          </p:nvPr>
        </p:nvGraphicFramePr>
        <p:xfrm>
          <a:off x="3758263" y="2229125"/>
          <a:ext cx="5566265" cy="342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734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785786" y="2071678"/>
            <a:ext cx="7929618" cy="8007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l-PL" sz="1400" b="1" dirty="0">
                <a:latin typeface="Arial" pitchFamily="34" charset="0"/>
                <a:cs typeface="Arial" pitchFamily="34" charset="0"/>
              </a:rPr>
              <a:t>Zarząd Województwa Podkarpackiego z sukcesem zarządza regionalnymi programami operacyjnymi 2007-2013 oraz 2014-2020. Ważnymi elementami wdrażania są nowoczesne procedury w zakresie: finansowania, monitorowania, ewaluacji, a także wyboru projektów.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372238"/>
          </a:xfrm>
        </p:spPr>
        <p:txBody>
          <a:bodyPr>
            <a:normAutofit fontScale="90000"/>
          </a:bodyPr>
          <a:lstStyle/>
          <a:p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DOŚWIADCZENIA PROGRAMOWANIA ROZWOJU REGIONALNEGO WOJEWÓDZTWA PODKARPACKIEGO</a:t>
            </a:r>
            <a:br>
              <a:rPr lang="pl-PL" dirty="0"/>
            </a:br>
            <a:endParaRPr lang="pl-PL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D46761E5-A451-4806-8033-0C74E3A5D5DB}"/>
              </a:ext>
            </a:extLst>
          </p:cNvPr>
          <p:cNvCxnSpPr/>
          <p:nvPr/>
        </p:nvCxnSpPr>
        <p:spPr>
          <a:xfrm>
            <a:off x="647564" y="1000108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2700000">
            <a:off x="-4580677" y="491428"/>
            <a:ext cx="5822271" cy="5822271"/>
          </a:xfrm>
          <a:prstGeom prst="arc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val 15"/>
          <p:cNvSpPr/>
          <p:nvPr/>
        </p:nvSpPr>
        <p:spPr>
          <a:xfrm>
            <a:off x="571472" y="2122313"/>
            <a:ext cx="714380" cy="71438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ounded Rectangle 23"/>
          <p:cNvSpPr/>
          <p:nvPr/>
        </p:nvSpPr>
        <p:spPr>
          <a:xfrm>
            <a:off x="1000100" y="3071809"/>
            <a:ext cx="7929618" cy="8721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l-PL" sz="1400" b="1" dirty="0">
                <a:latin typeface="Arial" pitchFamily="34" charset="0"/>
                <a:cs typeface="Arial" pitchFamily="34" charset="0"/>
              </a:rPr>
              <a:t>Województwo Podkarpackie jest jednym z województw, do którego kierowany jest największy w relacji do liczby mieszkańców strumień wsparcia ze środków europejskiej polityki spójności. </a:t>
            </a:r>
          </a:p>
        </p:txBody>
      </p:sp>
      <p:sp>
        <p:nvSpPr>
          <p:cNvPr id="25" name="Oval 24"/>
          <p:cNvSpPr/>
          <p:nvPr/>
        </p:nvSpPr>
        <p:spPr>
          <a:xfrm>
            <a:off x="785786" y="3132846"/>
            <a:ext cx="714380" cy="71438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Rounded Rectangle 25"/>
          <p:cNvSpPr/>
          <p:nvPr/>
        </p:nvSpPr>
        <p:spPr>
          <a:xfrm>
            <a:off x="357158" y="1142984"/>
            <a:ext cx="7929618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l-PL" sz="1400" b="1" dirty="0">
                <a:latin typeface="Arial" pitchFamily="34" charset="0"/>
                <a:cs typeface="Arial" pitchFamily="34" charset="0"/>
              </a:rPr>
              <a:t>Samorządy województw, w tym samorząd województwa podkarpackiego, zdobyły doświadczenie w zakresie programowania regionalnej polityki rozwoju</a:t>
            </a:r>
          </a:p>
        </p:txBody>
      </p:sp>
      <p:sp>
        <p:nvSpPr>
          <p:cNvPr id="27" name="Oval 26"/>
          <p:cNvSpPr/>
          <p:nvPr/>
        </p:nvSpPr>
        <p:spPr>
          <a:xfrm>
            <a:off x="214282" y="1142984"/>
            <a:ext cx="714380" cy="71438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Rounded Rectangle 27"/>
          <p:cNvSpPr/>
          <p:nvPr/>
        </p:nvSpPr>
        <p:spPr>
          <a:xfrm>
            <a:off x="857224" y="4071941"/>
            <a:ext cx="7929618" cy="8721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l-PL" sz="1400" b="1" dirty="0">
                <a:latin typeface="Arial" pitchFamily="34" charset="0"/>
                <a:cs typeface="Arial" pitchFamily="34" charset="0"/>
              </a:rPr>
              <a:t>Po akcesji Polski do Unii Europejskiej w roku 2004 istotnym źródłem finansowania strategii regionalnych stały się fundusze strukturalne i Fundusz Spójności.</a:t>
            </a:r>
          </a:p>
        </p:txBody>
      </p:sp>
      <p:sp>
        <p:nvSpPr>
          <p:cNvPr id="29" name="Oval 28"/>
          <p:cNvSpPr/>
          <p:nvPr/>
        </p:nvSpPr>
        <p:spPr>
          <a:xfrm>
            <a:off x="662780" y="4174636"/>
            <a:ext cx="714380" cy="71438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Rounded Rectangle 29"/>
          <p:cNvSpPr/>
          <p:nvPr/>
        </p:nvSpPr>
        <p:spPr>
          <a:xfrm>
            <a:off x="357158" y="5082475"/>
            <a:ext cx="7929618" cy="7858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l-PL" sz="1400" b="1" dirty="0">
                <a:latin typeface="Arial" pitchFamily="34" charset="0"/>
                <a:cs typeface="Arial" pitchFamily="34" charset="0"/>
              </a:rPr>
              <a:t>Harmonogram konceptualizacji kolejnych średniookresowych strategii wojewódzkich został dopasowany do rytmu kolejnych wieloletnich okresów programowania UE.</a:t>
            </a:r>
          </a:p>
        </p:txBody>
      </p:sp>
      <p:sp>
        <p:nvSpPr>
          <p:cNvPr id="31" name="Oval 30"/>
          <p:cNvSpPr/>
          <p:nvPr/>
        </p:nvSpPr>
        <p:spPr>
          <a:xfrm>
            <a:off x="214282" y="5127498"/>
            <a:ext cx="714380" cy="71438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53274D-8F75-4657-AE3D-FD53668DA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PROPOZYCJA GŁÓWNYCH OSI ROZWOJOWYCH </a:t>
            </a:r>
            <a:r>
              <a:rPr lang="pl-PL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STRATEGII ROZWOJU WOJEWÓDZTWA – PODKARPACKIE 2030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7D1A0C-2A6A-4114-BD92-38EE8265A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7486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Obszar tematyczny IV. 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Dostępność usług</a:t>
            </a:r>
            <a:r>
              <a:rPr lang="pl-P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D46761E5-A451-4806-8033-0C74E3A5D5DB}"/>
              </a:ext>
            </a:extLst>
          </p:cNvPr>
          <p:cNvCxnSpPr/>
          <p:nvPr/>
        </p:nvCxnSpPr>
        <p:spPr>
          <a:xfrm>
            <a:off x="642910" y="121442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4724792"/>
              </p:ext>
            </p:extLst>
          </p:nvPr>
        </p:nvGraphicFramePr>
        <p:xfrm>
          <a:off x="1403648" y="1844824"/>
          <a:ext cx="676875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988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B609F2-69D0-46B4-BF6E-022644F2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3622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TERYTORIALIZACJA POLITYKI ROZWOJU WOJEWÓDZTWA 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WYMIAR KRAJOWY - KSRR 2030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5E019-E4FC-4E3F-B345-28474D317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0" y="1237942"/>
            <a:ext cx="9093200" cy="7920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      Program 2020+ program ponadregionalny skierowany do najsłabszych gospodarczo obszarów </a:t>
            </a:r>
          </a:p>
          <a:p>
            <a:pPr>
              <a:buNone/>
            </a:pP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      warianty terytorialne </a:t>
            </a:r>
          </a:p>
          <a:p>
            <a:endParaRPr lang="pl-PL" dirty="0"/>
          </a:p>
        </p:txBody>
      </p:sp>
      <p:pic>
        <p:nvPicPr>
          <p:cNvPr id="11" name="Symbol zastępczy zawartości 3">
            <a:extLst>
              <a:ext uri="{FF2B5EF4-FFF2-40B4-BE49-F238E27FC236}">
                <a16:creationId xmlns:a16="http://schemas.microsoft.com/office/drawing/2014/main" id="{87C72EA9-D0B7-46BB-9B95-1EEC045329FF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2484"/>
            <a:ext cx="9005704" cy="4905516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7E1C421-AA48-4DA4-AD0D-354DA4C2ABE6}"/>
              </a:ext>
            </a:extLst>
          </p:cNvPr>
          <p:cNvCxnSpPr/>
          <p:nvPr/>
        </p:nvCxnSpPr>
        <p:spPr>
          <a:xfrm>
            <a:off x="642910" y="121442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340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DE563-6E08-45B7-840B-3461880B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20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TERYTORIALIZACJA POLITYKI ROZWOJU WOJEWÓDZTWA 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WYMIAR KRAJOWY - KSRR 2030</a:t>
            </a:r>
            <a:endParaRPr lang="pl-PL" sz="2000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D1FE8B2-ED52-4F66-A2B9-DABC44B8FF73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ymbol zastępczy zawartości 5" descr="C:\Users\User\Desktop\STRATEGIA WP diagnoza\RYSUNKI\18.03.2019\Obszar_Polski_Wschodn_10_000_000.jpg">
            <a:extLst>
              <a:ext uri="{FF2B5EF4-FFF2-40B4-BE49-F238E27FC236}">
                <a16:creationId xmlns:a16="http://schemas.microsoft.com/office/drawing/2014/main" id="{364A5242-2925-45C3-B162-177C9E5A435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5" b="9592"/>
          <a:stretch/>
        </p:blipFill>
        <p:spPr bwMode="auto">
          <a:xfrm>
            <a:off x="1872184" y="1556793"/>
            <a:ext cx="4946870" cy="5317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3A37843C-A25D-4CF7-A3CF-573DF2B904F3}"/>
              </a:ext>
            </a:extLst>
          </p:cNvPr>
          <p:cNvSpPr/>
          <p:nvPr/>
        </p:nvSpPr>
        <p:spPr>
          <a:xfrm>
            <a:off x="323528" y="1052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Program Polska Wschodnia</a:t>
            </a:r>
          </a:p>
        </p:txBody>
      </p:sp>
    </p:spTree>
    <p:extLst>
      <p:ext uri="{BB962C8B-B14F-4D97-AF65-F5344CB8AC3E}">
        <p14:creationId xmlns:p14="http://schemas.microsoft.com/office/powerpoint/2010/main" val="3213057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8217C4-9910-497F-8896-73C7BA1F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53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TERYTORIALIZACJA POLITYKI ROZWOJU WOJEWÓDZTWA 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WYMIAR KRAJOWY - KSRR 2030</a:t>
            </a:r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7341C47-8F15-4076-A3BD-FC31EE3DA8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6541"/>
            <a:ext cx="8316416" cy="5494092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FDC225B1-9164-4F46-BF21-DB1C59443FB8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948434B4-6C71-43DD-8E33-98C3BDB706A4}"/>
              </a:ext>
            </a:extLst>
          </p:cNvPr>
          <p:cNvSpPr/>
          <p:nvPr/>
        </p:nvSpPr>
        <p:spPr>
          <a:xfrm>
            <a:off x="179512" y="105337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Miasta średnie, tracące funkcje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społeczno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- gospodarcze</a:t>
            </a:r>
          </a:p>
        </p:txBody>
      </p:sp>
    </p:spTree>
    <p:extLst>
      <p:ext uri="{BB962C8B-B14F-4D97-AF65-F5344CB8AC3E}">
        <p14:creationId xmlns:p14="http://schemas.microsoft.com/office/powerpoint/2010/main" val="2496876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F2280F-6BE0-4458-ABB7-6EE308C7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34" y="886409"/>
            <a:ext cx="4706370" cy="1318466"/>
          </a:xfrm>
        </p:spPr>
        <p:txBody>
          <a:bodyPr>
            <a:normAutofit/>
          </a:bodyPr>
          <a:lstStyle/>
          <a:p>
            <a:pPr algn="l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Regionalna Polityka Miejska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ED5FA12-2E4B-401E-9BA1-8A5D6816352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94" y="1052736"/>
            <a:ext cx="4926156" cy="58255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428596" y="1714488"/>
            <a:ext cx="30718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Zgodnie ze 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Strategią rozwoju województwa - Podkarpackie 2020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wyznaczone zostały regionalne bieguny wzrostu, które są miastami koncentrującymi istotne funkcje gospodarcze i społeczne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 wymiarze ponadlokalnym oraz posiadającymi potencjał rozwojowy.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Miasta powiatowe, miasta małe.</a:t>
            </a:r>
            <a:br>
              <a:rPr lang="pl-PL" dirty="0"/>
            </a:b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6172ABA-D4F9-4F00-BA0B-033C887D3D9A}"/>
              </a:ext>
            </a:extLst>
          </p:cNvPr>
          <p:cNvSpPr/>
          <p:nvPr/>
        </p:nvSpPr>
        <p:spPr>
          <a:xfrm>
            <a:off x="827584" y="178523"/>
            <a:ext cx="7755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TERYTORIALIZACJA POLITYKI ROZWOJU WOJEWÓDZTWA 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WYMIAR REGIONALNY</a:t>
            </a:r>
            <a:endParaRPr lang="pl-PL" sz="2000" dirty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2687490-D6E8-45D9-A253-55E050F96E71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130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2E3EDE-F385-466A-BA55-8ACBF9FA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90650"/>
            <a:ext cx="8229600" cy="72008"/>
          </a:xfrm>
        </p:spPr>
        <p:txBody>
          <a:bodyPr>
            <a:normAutofit fontScale="90000"/>
          </a:bodyPr>
          <a:lstStyle/>
          <a:p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TERYTORIALIZACJA POLITYKI ROZWOJU WOJEWÓDZTWA  </a:t>
            </a:r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WYMIAR REGIONALNY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6" name="Obraz 5" descr="C:\Users\User\Desktop\STRATEGIA WP diagnoza\RYSUNKI\18.03.2019\gmina_obszary_szczegolnego_wsparcia_rownowazenia_rozwoju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0"/>
          <a:stretch/>
        </p:blipFill>
        <p:spPr bwMode="auto">
          <a:xfrm>
            <a:off x="1979712" y="1325859"/>
            <a:ext cx="4697499" cy="5532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677A878-4D9A-4844-A2B8-421F7277792A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48C9C50F-F6E1-4556-954A-D6846CE57749}"/>
              </a:ext>
            </a:extLst>
          </p:cNvPr>
          <p:cNvSpPr/>
          <p:nvPr/>
        </p:nvSpPr>
        <p:spPr>
          <a:xfrm>
            <a:off x="11152" y="994884"/>
            <a:ext cx="8377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Obszary wymagające szczególnego wsparcia w kontekście równoważenia rozwoju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99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F85CEC-ACC9-40F7-9B42-D01D652E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88" y="714453"/>
            <a:ext cx="7999708" cy="366438"/>
          </a:xfrm>
        </p:spPr>
        <p:txBody>
          <a:bodyPr>
            <a:normAutofit fontScale="90000"/>
          </a:bodyPr>
          <a:lstStyle/>
          <a:p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TERYTORIALIZACJA POLITYKI ROZWOJU WOJEWÓDZTWA  </a:t>
            </a:r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WYMIAR REGIONALNY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/>
            </a:br>
            <a:endParaRPr lang="pl-PL" sz="20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6AD030E-ECDA-4A4F-A9A2-F0CBBB3B586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357"/>
            <a:ext cx="4499992" cy="5608555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940152" y="1458502"/>
            <a:ext cx="224307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Bieszczady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charakteryzują 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się niską dostępnością przestrzenną zewnętrzną i wewnętrzną. 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Jest to jedna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 najistotniejszych barier rozwoju tego obszaru.</a:t>
            </a:r>
            <a:br>
              <a:rPr lang="pl-PL" dirty="0"/>
            </a:br>
            <a:r>
              <a:rPr lang="pl-PL" dirty="0"/>
              <a:t> 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9FFFDA88-DEC9-4430-B249-AC7FD853F20D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D3244779-67E6-4A17-9A1B-E35CFE934136}"/>
              </a:ext>
            </a:extLst>
          </p:cNvPr>
          <p:cNvSpPr/>
          <p:nvPr/>
        </p:nvSpPr>
        <p:spPr>
          <a:xfrm>
            <a:off x="320584" y="1037357"/>
            <a:ext cx="504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Program Strategicznego Rozwoju Bieszczad</a:t>
            </a:r>
          </a:p>
        </p:txBody>
      </p:sp>
    </p:spTree>
    <p:extLst>
      <p:ext uri="{BB962C8B-B14F-4D97-AF65-F5344CB8AC3E}">
        <p14:creationId xmlns:p14="http://schemas.microsoft.com/office/powerpoint/2010/main" val="2078684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3661AA-A1E2-4DD0-BC49-E85943163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397"/>
            <a:ext cx="8229600" cy="711443"/>
          </a:xfrm>
        </p:spPr>
        <p:txBody>
          <a:bodyPr>
            <a:normAutofit fontScale="90000"/>
          </a:bodyPr>
          <a:lstStyle/>
          <a:p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TERYTORIALIZACJA POLITYKI ROZWOJU WOJEWÓDZTWA  </a:t>
            </a:r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WYMIAR REGIONALNY 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 descr="C:\Users\r.ostafijczuk\AppData\Local\Microsoft\Windows\Temporary Internet Files\Content.Outlook\YH58ZEAO\Program_San.jpg">
            <a:extLst>
              <a:ext uri="{FF2B5EF4-FFF2-40B4-BE49-F238E27FC236}">
                <a16:creationId xmlns:a16="http://schemas.microsoft.com/office/drawing/2014/main" id="{9B33B58D-E709-4CE7-8CF0-15FF4291266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85" y="1344944"/>
            <a:ext cx="4716524" cy="5513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BF211D71-AD33-4B5A-8FD3-6AB9594FD638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B5B375C9-5119-4FA5-B2E0-A006A29CA375}"/>
              </a:ext>
            </a:extLst>
          </p:cNvPr>
          <p:cNvSpPr/>
          <p:nvPr/>
        </p:nvSpPr>
        <p:spPr>
          <a:xfrm>
            <a:off x="390618" y="10508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Program Strategiczny „Błękitny San”</a:t>
            </a:r>
          </a:p>
        </p:txBody>
      </p:sp>
    </p:spTree>
    <p:extLst>
      <p:ext uri="{BB962C8B-B14F-4D97-AF65-F5344CB8AC3E}">
        <p14:creationId xmlns:p14="http://schemas.microsoft.com/office/powerpoint/2010/main" val="350333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AE88E5-D735-418F-BDD8-9C93B9E9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HARMONOGRAM KONSULTACJI SPOŁECZNYCH 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PROJEKTU ZAŁOŻEŃ STRATEGII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6C3E29-B938-403D-8CC8-4232366FE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4" y="1052736"/>
            <a:ext cx="8229600" cy="58052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Projekt Założeń Strategii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został poddany konsultacjom społecznym podczas konferencji zorganizowanych przez UMWP.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Konsultacje trwały od 27 czerwca do 19 lipca 2019 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Spotkania z  udziałem przedstawicieli jednostek samorządu terytorialnego oraz partnerów społecznych i gospodarczych.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Dyskusja nad zasadnością wyznaczonych celów i kierunków rozwoju, oczekiwanymi efektami planowanych działań oraz terytorialnym ukierunkowaniem.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Konsultacje odbywały się w następujących terminach:	  	</a:t>
            </a:r>
          </a:p>
          <a:p>
            <a:pPr lvl="1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Przemyśl - 2 lipca 2019 r. </a:t>
            </a:r>
          </a:p>
          <a:p>
            <a:pPr lvl="1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Tarnobrzeg - 3 lipca 2019 r. </a:t>
            </a:r>
          </a:p>
          <a:p>
            <a:pPr lvl="1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Krosno - 4 lipca 2019 r. </a:t>
            </a:r>
          </a:p>
          <a:p>
            <a:pPr lvl="1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Tarnobrzeg - 3 lipca 2019 r. </a:t>
            </a:r>
          </a:p>
          <a:p>
            <a:pPr lvl="1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Dodatkowe konsultacje w Sanoku - 25 lipca 2019 r.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 konsultacjach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Założenia Strategii rozwoju województwa – Podkarpackie 2030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zostaną przedstawione na posiedzeniu Zarządu Województwa Podkarpackiego w celu przyjęcia.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Założenia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będą podstawą do opracowania właściwego tekstu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Strategii rozwoju województwa – Podkarpackie 2030.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442327A-9888-4BC2-BBC3-23FA11F26A35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159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199" y="3140968"/>
            <a:ext cx="8229600" cy="1562348"/>
          </a:xfrm>
        </p:spPr>
        <p:txBody>
          <a:bodyPr>
            <a:normAutofit/>
          </a:bodyPr>
          <a:lstStyle/>
          <a:p>
            <a:r>
              <a:rPr lang="pl-PL" sz="4000" dirty="0"/>
              <a:t>Dziękuję za uwagę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3494" y="4365104"/>
            <a:ext cx="5617642" cy="15623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altLang="pl-PL" sz="3100" dirty="0">
                <a:latin typeface="Arial" charset="0"/>
              </a:rPr>
              <a:t>prof. dr hab. </a:t>
            </a:r>
            <a:r>
              <a:rPr lang="pl-PL" altLang="pl-PL" sz="3100" b="1" dirty="0">
                <a:latin typeface="Arial" charset="0"/>
              </a:rPr>
              <a:t>Jacek Szlachta</a:t>
            </a:r>
          </a:p>
          <a:p>
            <a:pPr algn="ctr">
              <a:buNone/>
            </a:pPr>
            <a:r>
              <a:rPr lang="pl-PL" u="sng" dirty="0">
                <a:hlinkClick r:id="rId2"/>
              </a:rPr>
              <a:t>jacek.szlachta@sgh.waw.pl</a:t>
            </a:r>
            <a:endParaRPr lang="pl-PL" dirty="0"/>
          </a:p>
          <a:p>
            <a:pPr algn="ctr">
              <a:buNone/>
            </a:pPr>
            <a:endParaRPr lang="pl-PL" altLang="pl-PL" sz="1600" dirty="0">
              <a:latin typeface="Arial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1026" name="Picture 2" descr="C:\Users\Gosia.WINDOWS-IL0CVQL\Desktop\Ewelina\Obraz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290"/>
            <a:ext cx="877887" cy="931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6808"/>
            <a:ext cx="8229600" cy="1143000"/>
          </a:xfrm>
        </p:spPr>
        <p:txBody>
          <a:bodyPr>
            <a:no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PRZESŁANKI PRAC NAD 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STRATEGIĄ ROZWOJU WOJEWÓDZTWA - PODKARPACKIE 2030</a:t>
            </a:r>
            <a:endParaRPr lang="pl-P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29783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Przesłanki prac nad </a:t>
            </a:r>
            <a:r>
              <a:rPr lang="pl-PL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Strategią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mają wymiar: światowy, europejski, krajowy oraz regionalny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Okres realizacji dotychczasowej strategii wojewódzkiej upływa 31 grudnia 2020 roku,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co oznacza potrzebę przyjęcia nowej strategii wojewódzkiej najpóźniej w roku 2020.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Strategia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będzie istotnym odniesieniem dla przygotowania m.in.: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regionalnego programu operacyjnego województwa podkarpackiego na lata 2021-2027,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regionalnej strategii innowacji RIS4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sformatowania pozycji negocjacyjnej województwa w relacjach z poziomem centralnym,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określenia pola współpracy z Rządem i instytucjami centralnymi w aspekcie stymulowania rozwoju społeczno-gospodarczego województwa podkarpackiego,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zaproponowania relacji z innymi samorządami wojewódzkimi, a także partnerami zagranicznymi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F8DA47EF-92C3-40CC-B7AA-318D6A5B0A60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5726" y="-99392"/>
            <a:ext cx="8015286" cy="1428760"/>
          </a:xfrm>
        </p:spPr>
        <p:txBody>
          <a:bodyPr>
            <a:normAutofit fontScale="90000"/>
          </a:bodyPr>
          <a:lstStyle/>
          <a:p>
            <a:br>
              <a:rPr lang="pl-PL" sz="2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300" b="1" dirty="0">
                <a:latin typeface="Arial" panose="020B0604020202020204" pitchFamily="34" charset="0"/>
                <a:cs typeface="Arial" panose="020B0604020202020204" pitchFamily="34" charset="0"/>
              </a:rPr>
              <a:t>MEGA-TRENDY ŚWIATOWE, JAKO ISTOTNA </a:t>
            </a:r>
            <a:br>
              <a:rPr lang="pl-PL" sz="2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300" b="1" dirty="0">
                <a:latin typeface="Arial" panose="020B0604020202020204" pitchFamily="34" charset="0"/>
                <a:cs typeface="Arial" panose="020B0604020202020204" pitchFamily="34" charset="0"/>
              </a:rPr>
              <a:t>PRZESŁANKA DLA NOWEJ STRATEGII WOJEWÓDZKIEJ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5753" y="1214422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Globalne mega-trendy społeczne i gospodarcze w XXI wieku nie są korzystne dla regionów europejskich. </a:t>
            </a:r>
          </a:p>
          <a:p>
            <a:pPr marL="0" indent="0">
              <a:spcBef>
                <a:spcPts val="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804BD8F2-8A22-4574-B3C2-B89F42F4A14D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42910" y="1844824"/>
            <a:ext cx="7929618" cy="13122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l-PL" sz="1400" b="1" dirty="0">
                <a:latin typeface="Arial" pitchFamily="34" charset="0"/>
                <a:cs typeface="Arial" pitchFamily="34" charset="0"/>
              </a:rPr>
              <a:t>Osłabienie pozycji gospodarczej Unii Europejskiej po roku 2000, a także regionów europejskich w relacji do innych rozwiniętych państw świata (przede wszystkim USA, Japonii i Korei Południowej) Nowych Państw  Przemysłowych (NIS - Chiny, Indie), których ekspansja gospodarcza jest zagrożeniem dla słabiej rozwiniętych regionów UE, takich jak województwo podkarpackie.</a:t>
            </a:r>
          </a:p>
        </p:txBody>
      </p:sp>
      <p:sp>
        <p:nvSpPr>
          <p:cNvPr id="30" name="Oval 29"/>
          <p:cNvSpPr/>
          <p:nvPr/>
        </p:nvSpPr>
        <p:spPr>
          <a:xfrm>
            <a:off x="362951" y="2096035"/>
            <a:ext cx="857256" cy="88200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42910" y="3520846"/>
            <a:ext cx="7929618" cy="936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l-PL" sz="1400" b="1" dirty="0">
                <a:latin typeface="Arial" pitchFamily="34" charset="0"/>
                <a:cs typeface="Arial" pitchFamily="34" charset="0"/>
              </a:rPr>
              <a:t>Zmiany klimatyczne oznaczają między innymi znacznie większą częstotliwość występowania ekstremalnych zjawisk, wyższe koszty funkcjonowania społeczeństwa i gospodarki ze względu na konieczność finansowania różnych zabezpieczeń i przedsięwzięć mitygujących zmiany.</a:t>
            </a:r>
          </a:p>
        </p:txBody>
      </p:sp>
      <p:sp>
        <p:nvSpPr>
          <p:cNvPr id="45" name="Oval 44"/>
          <p:cNvSpPr/>
          <p:nvPr/>
        </p:nvSpPr>
        <p:spPr>
          <a:xfrm>
            <a:off x="369872" y="3541246"/>
            <a:ext cx="857256" cy="88200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42910" y="4778254"/>
            <a:ext cx="7929618" cy="936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l-PL" sz="1400" b="1" dirty="0">
                <a:latin typeface="Arial" pitchFamily="34" charset="0"/>
                <a:cs typeface="Arial" pitchFamily="34" charset="0"/>
              </a:rPr>
              <a:t>Zmiany związane z rozpowszechnieniem informacyjnych i komunikacyjnych technologii (ICT) są szansą dla obszarów peryferyjnych.</a:t>
            </a:r>
          </a:p>
        </p:txBody>
      </p:sp>
      <p:sp>
        <p:nvSpPr>
          <p:cNvPr id="47" name="Oval 46"/>
          <p:cNvSpPr/>
          <p:nvPr/>
        </p:nvSpPr>
        <p:spPr>
          <a:xfrm>
            <a:off x="382113" y="4807426"/>
            <a:ext cx="857256" cy="88200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C98CC-3776-486D-8AAB-09E3270A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188640"/>
            <a:ext cx="8229600" cy="1152128"/>
          </a:xfrm>
        </p:spPr>
        <p:txBody>
          <a:bodyPr>
            <a:no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ZNACZENIE EUROPEJSKIEJ POLITYKI SPÓJNOŚCI, JAKO ISTOTNEGO ŹRÓDŁA WSPÓŁFINANSOWANIA ROZWOJU REGIONALNEGO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881761-D5E9-45EF-84BD-B1E601709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676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Priorytetem interwencji strukturalnej UE są obszary typu NUTS 2 (</a:t>
            </a:r>
            <a:r>
              <a:rPr lang="pl-P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Nomenclature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Territorial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), w których produkt krajowy brutto na mieszkańca według parytetu siły nabywczej nie przekracza poziomu 75% średniej UE 28/UE 27.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Polska od 2007r. jest największym beneficjentem alokacji tej wiodącej polityki europejskiej. Do Polski w latach 2007-2013 i 2014-2020 trafiło około 22-23% Europejskich Funduszy Strukturalnych i Inwestycyjnych (EFSI). W latach 2021-2027 według propozycji Komisji Europejskiej udział Polski w wydatkach polityki spójności powinien być zbliżony do około 19,5%.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Według raportów kohezyjnych KE w latach 2014-2016 około 60% inwestycji publicznych w Polsce jest finansowane ze środków EFSI. Gros alokacji EFRR i EFS jest zarządzane na poziomie wojewódzkim.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Pomimo relatywnego zmniejszenia skali funduszy europejskich dla Polski po roku 2020 pozostaną one wiodącym źródłem współfinansowania rozwoju regionu przynajmniej do końca roku 2029.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410051F-2E9D-409E-B066-1C88E6A37A25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17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7971" y="-16533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ZMIANY W UNII EUROPEJSKIEJ WYZWANIEM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DLA POLSKI I WOJEWÓDZTWA PODKARPACKIEGO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8110" y="1094747"/>
            <a:ext cx="8267780" cy="514256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Kryzys tożsamości Unii Europejskiej jest wyzwaniem dla jej przyszłości. Skrajnym przypadkiem jest </a:t>
            </a:r>
            <a:r>
              <a:rPr lang="pl-PL" sz="6400" dirty="0" err="1">
                <a:latin typeface="Arial" panose="020B0604020202020204" pitchFamily="34" charset="0"/>
                <a:cs typeface="Arial" panose="020B0604020202020204" pitchFamily="34" charset="0"/>
              </a:rPr>
              <a:t>Brexit</a:t>
            </a: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Konflikty zbrojne i napięcia polityczne mające miejsce na obrzeżach UE generują potoki uchodźców i migrantów, wydatki na obronność, ochronę granic.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Badania naukowe, innowacyjność będą decydowały o pozycji regionów UE w kolejnej dekadzie.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Niekorzystny przebieg procesów demograficznych (niskie stopy przyrostu naturalnego, starzenie się społeczeństwa, a także zniekształcone piramidy wiekowe ludności generują problemy w sferze świadczeń i ubezpieczeń społecznych, wyludnianie się słabszych ekonomicznie obszarów, </a:t>
            </a:r>
            <a:b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a także trudności w równoważeniu budżetów jednostek samorządu terytorialnego).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Presja ze strony bogatszych państw UE na wysysanie wartościowego potencjału demograficznego z nowych państw członkowskich UE.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Robotyzacja, możliwość świadczenia pracy przez Internet, sztuczna inteligencja, przebudowanie systemu edukacji, upraktycznienie kształcenia, a także dowartościowanie segmentu edukacji przez całe życie jakościowo zmieniają sytuację na rynku pracy.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Kształtowanie relacji z Ukrainą ma fundamentalne znaczenie dla województwa podkarpackiego.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Problemem jest ograniczenie po roku 2020 alokacji na rzecz filaru drugiego Wspólnej Polityki Rolnej. </a:t>
            </a:r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7F76643-7F25-41F7-B58C-F7097499F71E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D3AF9C-6A8E-4C87-8DA3-32B4A28A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88" y="0"/>
            <a:ext cx="7931224" cy="1066130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PROPONOWANE ROZWIĄZANIA EUROPEJSKIEJ POLITYKI SPÓJNOŚCI PO ROKU 2020 Z PUNKTU WIDZENIA WSPIERANIA ROZWOJU WOJEWÓDZTWA PODKARPACKIEGO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6BD1EC-6EF0-417E-AAB4-DA4FAFDF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	Proponowane cele interwencji UE po roku 2020 określają Europę jako: </a:t>
            </a:r>
          </a:p>
          <a:p>
            <a:pPr algn="ctr">
              <a:spcBef>
                <a:spcPts val="0"/>
              </a:spcBef>
              <a:buNone/>
            </a:pP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Zdecydowanym priorytetem finansowania nawet w regionach najsłabszych takich jak województwo podkarpackie będą dwa pierwsze cele, na które powinno zostać przeznaczone nie mniej niż 65% całej alokacji środków EFSI. Strategia wojewódzka powinna umożliwić efektywne i sprawne współfinansowanie tak ukierunkowanego strumienia środków EFSI. </a:t>
            </a:r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D16EB64-39BE-451D-AECC-F5F6F4079AF4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930A507C-C14D-4A4F-A109-6940E2E9D191}"/>
              </a:ext>
            </a:extLst>
          </p:cNvPr>
          <p:cNvSpPr/>
          <p:nvPr/>
        </p:nvSpPr>
        <p:spPr>
          <a:xfrm>
            <a:off x="2627783" y="1561948"/>
            <a:ext cx="3842794" cy="51716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bardziej inteligentną</a:t>
            </a:r>
          </a:p>
        </p:txBody>
      </p:sp>
      <p:sp>
        <p:nvSpPr>
          <p:cNvPr id="12" name="Rounded Rectangle 29">
            <a:extLst>
              <a:ext uri="{FF2B5EF4-FFF2-40B4-BE49-F238E27FC236}">
                <a16:creationId xmlns:a16="http://schemas.microsoft.com/office/drawing/2014/main" id="{A52AE146-8794-44DF-869C-E01CDE8A945A}"/>
              </a:ext>
            </a:extLst>
          </p:cNvPr>
          <p:cNvSpPr/>
          <p:nvPr/>
        </p:nvSpPr>
        <p:spPr>
          <a:xfrm>
            <a:off x="2627783" y="2118500"/>
            <a:ext cx="3842794" cy="517166"/>
          </a:xfrm>
          <a:prstGeom prst="roundRect">
            <a:avLst/>
          </a:prstGeom>
          <a:solidFill>
            <a:srgbClr val="95D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bardziej zieloną i wolną od zanieczyszczeń węglowych</a:t>
            </a: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9E454D89-5295-44A1-84C8-2FD41619C3F5}"/>
              </a:ext>
            </a:extLst>
          </p:cNvPr>
          <p:cNvSpPr/>
          <p:nvPr/>
        </p:nvSpPr>
        <p:spPr>
          <a:xfrm>
            <a:off x="2627783" y="3276307"/>
            <a:ext cx="3848835" cy="517166"/>
          </a:xfrm>
          <a:prstGeom prst="roundRect">
            <a:avLst/>
          </a:prstGeom>
          <a:solidFill>
            <a:srgbClr val="3C8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znajdującą się bliżej obywateli</a:t>
            </a: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7EF1C518-21A8-48CB-A4AF-641E0CD0B028}"/>
              </a:ext>
            </a:extLst>
          </p:cNvPr>
          <p:cNvSpPr/>
          <p:nvPr/>
        </p:nvSpPr>
        <p:spPr>
          <a:xfrm>
            <a:off x="2627783" y="3832859"/>
            <a:ext cx="3832056" cy="517166"/>
          </a:xfrm>
          <a:prstGeom prst="roundRect">
            <a:avLst/>
          </a:prstGeom>
          <a:solidFill>
            <a:srgbClr val="3F7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bardziej społeczną</a:t>
            </a: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08E2589D-64D8-4263-BF65-9580B59016C5}"/>
              </a:ext>
            </a:extLst>
          </p:cNvPr>
          <p:cNvSpPr/>
          <p:nvPr/>
        </p:nvSpPr>
        <p:spPr>
          <a:xfrm>
            <a:off x="2627783" y="2700516"/>
            <a:ext cx="3848835" cy="517166"/>
          </a:xfrm>
          <a:prstGeom prst="roundRect">
            <a:avLst/>
          </a:prstGeom>
          <a:solidFill>
            <a:srgbClr val="3D8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lepiej powiązaną</a:t>
            </a:r>
          </a:p>
        </p:txBody>
      </p:sp>
    </p:spTree>
    <p:extLst>
      <p:ext uri="{BB962C8B-B14F-4D97-AF65-F5344CB8AC3E}">
        <p14:creationId xmlns:p14="http://schemas.microsoft.com/office/powerpoint/2010/main" val="26500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E678F7-0F72-44EE-BD94-07C4CF37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31" y="1834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WSPÓŁFINANSOWANIE ROZWOJU WOJEWÓDZTWA PODKARPACKIEGO ZE ŚRODKÓW ZEWNĘTRZNYCH PO ROKU 2020</a:t>
            </a:r>
            <a:br>
              <a:rPr lang="pl-PL" dirty="0"/>
            </a:br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F5AF9FB-6471-4005-A083-7F6CBB92B61A}"/>
              </a:ext>
            </a:extLst>
          </p:cNvPr>
          <p:cNvCxnSpPr/>
          <p:nvPr/>
        </p:nvCxnSpPr>
        <p:spPr>
          <a:xfrm>
            <a:off x="647564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2848" y="1450371"/>
            <a:ext cx="8229600" cy="428306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Rectangle 7"/>
          <p:cNvSpPr/>
          <p:nvPr/>
        </p:nvSpPr>
        <p:spPr>
          <a:xfrm>
            <a:off x="0" y="1357297"/>
            <a:ext cx="9144000" cy="44479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nip Single Corner Rectangle 8"/>
          <p:cNvSpPr/>
          <p:nvPr/>
        </p:nvSpPr>
        <p:spPr>
          <a:xfrm>
            <a:off x="-1" y="2369572"/>
            <a:ext cx="5429288" cy="285752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globalnej alokacji środków EFSI na rzecz Polski,</a:t>
            </a:r>
          </a:p>
        </p:txBody>
      </p:sp>
      <p:sp>
        <p:nvSpPr>
          <p:cNvPr id="14" name="Snip Diagonal Corner Rectangle 13"/>
          <p:cNvSpPr/>
          <p:nvPr/>
        </p:nvSpPr>
        <p:spPr>
          <a:xfrm>
            <a:off x="3297800" y="2833919"/>
            <a:ext cx="5868144" cy="28575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podziału funduszy pomiędzy programy krajowe i regionalne,</a:t>
            </a:r>
          </a:p>
        </p:txBody>
      </p:sp>
      <p:sp>
        <p:nvSpPr>
          <p:cNvPr id="15" name="Snip Single Corner Rectangle 14"/>
          <p:cNvSpPr/>
          <p:nvPr/>
        </p:nvSpPr>
        <p:spPr>
          <a:xfrm>
            <a:off x="-1" y="3250404"/>
            <a:ext cx="5442100" cy="285752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algorytmu alokacji w ramach segmentu regionalnego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6" name="Snip Diagonal Corner Rectangle 15"/>
          <p:cNvSpPr/>
          <p:nvPr/>
        </p:nvSpPr>
        <p:spPr>
          <a:xfrm>
            <a:off x="3275856" y="3713441"/>
            <a:ext cx="5868144" cy="28575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zarządzania centralnego, realizowanego z poziomu europejskiego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17" name="Snip Single Corner Rectangle 16"/>
          <p:cNvSpPr/>
          <p:nvPr/>
        </p:nvSpPr>
        <p:spPr>
          <a:xfrm>
            <a:off x="-1" y="4161239"/>
            <a:ext cx="5474649" cy="428628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zwiększenia udziału finansowania w ramach instrumentów zwrotnych kosztem bezzwrotnych dotacji,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3275856" y="4714884"/>
            <a:ext cx="5868144" cy="428628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wygenerowania znacznie większego wkładu własnego, a także przeznaczenia 65% środków EFSI na cel 1 i 2,</a:t>
            </a:r>
          </a:p>
        </p:txBody>
      </p:sp>
      <p:sp>
        <p:nvSpPr>
          <p:cNvPr id="19" name="Snip Single Corner Rectangle 18"/>
          <p:cNvSpPr/>
          <p:nvPr/>
        </p:nvSpPr>
        <p:spPr>
          <a:xfrm>
            <a:off x="-1" y="5286388"/>
            <a:ext cx="5442100" cy="428628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uruchomienia kolejnej edycji programu makroregionalnego Polski Wschodniej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596" y="1500174"/>
            <a:ext cx="8501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Wstępna propozycja KE z maja 2018 roku wskazuje na możliwość ograniczenia alokacji na rzecz Polski w latach 2021-2027 w porównaniu z latami 2014-2020 nawet o 23%. Finansowanie dostępne w  ramach Regionalnego Programu Operacyjnego będzie zależało od:</a:t>
            </a:r>
          </a:p>
        </p:txBody>
      </p:sp>
    </p:spTree>
    <p:extLst>
      <p:ext uri="{BB962C8B-B14F-4D97-AF65-F5344CB8AC3E}">
        <p14:creationId xmlns:p14="http://schemas.microsoft.com/office/powerpoint/2010/main" val="38356855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1601</Words>
  <Application>Microsoft Office PowerPoint</Application>
  <PresentationFormat>Pokaz na ekranie (4:3)</PresentationFormat>
  <Paragraphs>273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4" baseType="lpstr">
      <vt:lpstr>Arial</vt:lpstr>
      <vt:lpstr>Arial Black</vt:lpstr>
      <vt:lpstr>Calibri</vt:lpstr>
      <vt:lpstr>Wingdings</vt:lpstr>
      <vt:lpstr>Motyw pakietu Office</vt:lpstr>
      <vt:lpstr> PODKARPACKIE FORUM TERYTORIALNE  </vt:lpstr>
      <vt:lpstr>Założenia Strategii rozwoju województwa - Podkarpackie 2030     Projekt </vt:lpstr>
      <vt:lpstr>DOŚWIADCZENIA PROGRAMOWANIA ROZWOJU REGIONALNEGO WOJEWÓDZTWA PODKARPACKIEGO </vt:lpstr>
      <vt:lpstr>PRZESŁANKI PRAC NAD STRATEGIĄ ROZWOJU WOJEWÓDZTWA - PODKARPACKIE 2030</vt:lpstr>
      <vt:lpstr>  MEGA-TRENDY ŚWIATOWE, JAKO ISTOTNA  PRZESŁANKA DLA NOWEJ STRATEGII WOJEWÓDZKIEJ   </vt:lpstr>
      <vt:lpstr>ZNACZENIE EUROPEJSKIEJ POLITYKI SPÓJNOŚCI, JAKO ISTOTNEGO ŹRÓDŁA WSPÓŁFINANSOWANIA ROZWOJU REGIONALNEGO </vt:lpstr>
      <vt:lpstr>ZMIANY W UNII EUROPEJSKIEJ WYZWANIEM  DLA POLSKI I WOJEWÓDZTWA PODKARPACKIEGO</vt:lpstr>
      <vt:lpstr>PROPONOWANE ROZWIĄZANIA EUROPEJSKIEJ POLITYKI SPÓJNOŚCI PO ROKU 2020 Z PUNKTU WIDZENIA WSPIERANIA ROZWOJU WOJEWÓDZTWA PODKARPACKIEGO</vt:lpstr>
      <vt:lpstr> WSPÓŁFINANSOWANIE ROZWOJU WOJEWÓDZTWA PODKARPACKIEGO ZE ŚRODKÓW ZEWNĘTRZNYCH PO ROKU 2020 </vt:lpstr>
      <vt:lpstr>  POLITYKA REGIONALNA POLSKI WEDŁUG PROPOZYCJI PROJEKTU KRAJOWEJ STRATEGII ROZWOJU REGIONALNEGO 2030  </vt:lpstr>
      <vt:lpstr>Prezentacja programu PowerPoint</vt:lpstr>
      <vt:lpstr>WDRAŻANIE STRATEGII ROZWOJU WOJEWÓDZTWA – PODKARPACKIE 2020</vt:lpstr>
      <vt:lpstr>POZYCJA STRATEGICZNA WOJEWÓDZTWA</vt:lpstr>
      <vt:lpstr>PRODUKT KRAJOWY BRUTTO (PKB) NA MIESZKAŃCA  W WOJEWÓDZTWIE PODKARPACKIM </vt:lpstr>
      <vt:lpstr>ANALIZA SWOT WOJEWÓDZTWA PODKARPACKIEGO (efekt warsztatów Zespołu Roboczego - maj 2019r. Rzeszów)  MOCNE STRONY</vt:lpstr>
      <vt:lpstr> ANALIZA SWOT WOJEWÓDZTWA PODKARPACKIEGO (efekt warsztatów Zespołu Roboczego - maj 2019r. Rzeszów)  MOCNE STRONY cd</vt:lpstr>
      <vt:lpstr>ANALIZA SWOT WOJEWÓDZTWA PODKARPACKIEGO (efekt warsztatów Zespołu Roboczego - maj 2019r. Rzeszów)  SŁABE STRONY </vt:lpstr>
      <vt:lpstr>ANALIZA SWOT WOJEWÓDZTWA PODKARPACKIEGO (efekt warsztatów Zespołu Roboczego - maj 2019r. Rzeszów)  SŁABE STRONY cd</vt:lpstr>
      <vt:lpstr>ANALIZA SWOT WOJEWÓDZTWA PODKARPACKIEGO (efekt warsztatów Zespołu Roboczego - maj 2019r. Rzeszów)  SZANSE</vt:lpstr>
      <vt:lpstr>ANALIZA SWOT WOJEWÓDZTWA PODKARPACKIEGO (efekt warsztatów Zespołu Roboczego - maj 2019r. Rzeszów)  SZANSE cd</vt:lpstr>
      <vt:lpstr>ANALIZA SWOT WOJEWÓDZTWA PODKARPACKIEGO (efekt warsztatów Zespołu Roboczego - maj 2019r. Rzeszów)  ZAGROŻENIA</vt:lpstr>
      <vt:lpstr>Prezentacja programu PowerPoint</vt:lpstr>
      <vt:lpstr>Prezentacja programu PowerPoint</vt:lpstr>
      <vt:lpstr>Prezentacja programu PowerPoint</vt:lpstr>
      <vt:lpstr>Prezentacja programu PowerPoint</vt:lpstr>
      <vt:lpstr>PROPOZYCJA GŁÓWNYCH OSI ROZWOJOWYCH STRATEGII ROZWOJU WOJEWÓDZTWA – PODKARPACKIE 2030</vt:lpstr>
      <vt:lpstr>PROPOZYCJA GŁÓWNYCH OSI ROZWOJOWYCH STRATEGII ROZWOJU WOJEWÓDZTWA – PODKARPACKIE 2030 </vt:lpstr>
      <vt:lpstr>PROPOZYCJA GŁÓWNYCH OSI ROZWOJOWYCH STRATEGII ROZWOJU WOJEWÓDZTWA – PODKARPACKIE 2030 </vt:lpstr>
      <vt:lpstr>PROPOZYCJA GŁÓWNYCH OSI ROZWOJOWYCH STRATEGII ROZWOJU WOJEWÓDZTWA – PODKARPACKIE 2030 </vt:lpstr>
      <vt:lpstr>PROPOZYCJA GŁÓWNYCH OSI ROZWOJOWYCH STRATEGII ROZWOJU WOJEWÓDZTWA – PODKARPACKIE 2030 </vt:lpstr>
      <vt:lpstr>TERYTORIALIZACJA POLITYKI ROZWOJU WOJEWÓDZTWA   WYMIAR KRAJOWY - KSRR 2030</vt:lpstr>
      <vt:lpstr>TERYTORIALIZACJA POLITYKI ROZWOJU WOJEWÓDZTWA   WYMIAR KRAJOWY - KSRR 2030</vt:lpstr>
      <vt:lpstr>TERYTORIALIZACJA POLITYKI ROZWOJU WOJEWÓDZTWA   WYMIAR KRAJOWY - KSRR 2030 </vt:lpstr>
      <vt:lpstr>      Regionalna Polityka Miejska </vt:lpstr>
      <vt:lpstr>TERYTORIALIZACJA POLITYKI ROZWOJU WOJEWÓDZTWA   WYMIAR REGIONALNY   </vt:lpstr>
      <vt:lpstr>TERYTORIALIZACJA POLITYKI ROZWOJU WOJEWÓDZTWA   WYMIAR REGIONALNY  </vt:lpstr>
      <vt:lpstr>TERYTORIALIZACJA POLITYKI ROZWOJU WOJEWÓDZTWA   WYMIAR REGIONALNY  </vt:lpstr>
      <vt:lpstr>HARMONOGRAM KONSULTACJI SPOŁECZNYCH PROJEKTU ZAŁOŻEŃ STRATEGII</vt:lpstr>
      <vt:lpstr>Dziękuję za uwagę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Brogowska Ewelina</dc:creator>
  <cp:lastModifiedBy>Chmiel Kinga</cp:lastModifiedBy>
  <cp:revision>66</cp:revision>
  <cp:lastPrinted>2019-06-28T08:10:37Z</cp:lastPrinted>
  <dcterms:created xsi:type="dcterms:W3CDTF">2019-06-14T07:37:41Z</dcterms:created>
  <dcterms:modified xsi:type="dcterms:W3CDTF">2019-08-02T05:23:35Z</dcterms:modified>
</cp:coreProperties>
</file>